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594" r:id="rId4"/>
    <p:sldId id="595" r:id="rId5"/>
    <p:sldId id="596" r:id="rId6"/>
    <p:sldId id="597" r:id="rId7"/>
    <p:sldId id="598" r:id="rId8"/>
    <p:sldId id="599" r:id="rId9"/>
    <p:sldId id="600" r:id="rId10"/>
    <p:sldId id="258" r:id="rId11"/>
    <p:sldId id="601" r:id="rId12"/>
    <p:sldId id="617" r:id="rId13"/>
    <p:sldId id="620" r:id="rId14"/>
    <p:sldId id="618" r:id="rId15"/>
    <p:sldId id="623" r:id="rId16"/>
    <p:sldId id="621" r:id="rId17"/>
    <p:sldId id="626" r:id="rId18"/>
    <p:sldId id="622" r:id="rId19"/>
    <p:sldId id="624" r:id="rId20"/>
    <p:sldId id="625" r:id="rId21"/>
    <p:sldId id="612" r:id="rId22"/>
    <p:sldId id="614" r:id="rId23"/>
    <p:sldId id="627" r:id="rId24"/>
    <p:sldId id="630" r:id="rId25"/>
    <p:sldId id="631" r:id="rId26"/>
    <p:sldId id="632" r:id="rId27"/>
    <p:sldId id="633" r:id="rId28"/>
    <p:sldId id="634" r:id="rId29"/>
    <p:sldId id="635" r:id="rId30"/>
    <p:sldId id="636" r:id="rId31"/>
    <p:sldId id="637" r:id="rId32"/>
    <p:sldId id="628" r:id="rId33"/>
    <p:sldId id="641" r:id="rId34"/>
    <p:sldId id="640" r:id="rId35"/>
    <p:sldId id="642" r:id="rId36"/>
    <p:sldId id="648" r:id="rId37"/>
    <p:sldId id="272" r:id="rId38"/>
    <p:sldId id="274" r:id="rId39"/>
    <p:sldId id="273" r:id="rId40"/>
    <p:sldId id="275" r:id="rId41"/>
    <p:sldId id="276" r:id="rId42"/>
    <p:sldId id="277" r:id="rId43"/>
    <p:sldId id="643" r:id="rId44"/>
    <p:sldId id="645" r:id="rId45"/>
    <p:sldId id="646" r:id="rId46"/>
    <p:sldId id="61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8B03"/>
    <a:srgbClr val="95B4D7"/>
    <a:srgbClr val="FDBA35"/>
    <a:srgbClr val="A8D8AE"/>
    <a:srgbClr val="8CE175"/>
    <a:srgbClr val="B3F3C5"/>
    <a:srgbClr val="A7EB99"/>
    <a:srgbClr val="7696C4"/>
    <a:srgbClr val="4687CE"/>
    <a:srgbClr val="83E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34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306A-C6E0-1D73-9CA7-9BD69E54F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FBC33-3A7E-EAD0-AD05-406694C3F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6D154-028B-E46C-DA4F-E7B9E31B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ABDC4-D982-8DD2-D60C-A4BB21AA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F6676-FC9F-3A51-896B-883C590C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ED82-4F77-BEAA-CF3C-1B4292E9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340E8-C7EB-8096-77F1-F6AC3D6D6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C82A8-06C8-153E-4617-556207DB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B96D8-1BB2-AC29-CF22-351E464D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69A08-25A2-4FD0-124D-6ABC92AA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0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46EC11-05AE-2FB9-A065-C6BEFE038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97503-F214-658D-94E4-EAF6D5B19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FCB2E-0D5B-B6A8-8FE6-332C1734D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D3666-060B-BA90-351D-C648E5EA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F724C-BF01-E769-0342-025AA20E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829881"/>
            <a:ext cx="9144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4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rgbClr val="2EB1E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75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829878"/>
            <a:ext cx="9144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8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00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2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2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74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67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30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2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9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6C3B-E85A-1F72-FD57-7D368BB0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54D19-9277-9E1B-8CDF-EAB36EE17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1258A-4588-1B59-6A35-0736ACFD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8B44E-F802-406D-FC34-DBF6109A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47596-04DA-DC6C-CBEA-A115F425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25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2" y="2057400"/>
            <a:ext cx="3652025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73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4"/>
            <a:ext cx="105156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9"/>
            <a:ext cx="105156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5186516"/>
            <a:ext cx="10514012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47591"/>
          <a:stretch/>
        </p:blipFill>
        <p:spPr bwMode="auto">
          <a:xfrm>
            <a:off x="11610371" y="137025"/>
            <a:ext cx="483660" cy="45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868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4489399"/>
            <a:ext cx="10514012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47591"/>
          <a:stretch/>
        </p:blipFill>
        <p:spPr bwMode="auto">
          <a:xfrm>
            <a:off x="11610371" y="137025"/>
            <a:ext cx="483660" cy="45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75026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47591"/>
          <a:stretch/>
        </p:blipFill>
        <p:spPr bwMode="auto">
          <a:xfrm>
            <a:off x="11610371" y="137025"/>
            <a:ext cx="483660" cy="45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126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71"/>
            <a:ext cx="105156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4850581"/>
            <a:ext cx="10514012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47591"/>
          <a:stretch/>
        </p:blipFill>
        <p:spPr bwMode="auto">
          <a:xfrm>
            <a:off x="11610371" y="137025"/>
            <a:ext cx="483660" cy="45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23180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1" y="188595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9" y="2571750"/>
            <a:ext cx="292735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7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8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8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47591"/>
          <a:stretch/>
        </p:blipFill>
        <p:spPr bwMode="auto">
          <a:xfrm>
            <a:off x="11610371" y="137025"/>
            <a:ext cx="483660" cy="45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680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9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9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6" y="4873768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5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4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9" y="4873766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47591"/>
          <a:stretch/>
        </p:blipFill>
        <p:spPr bwMode="auto">
          <a:xfrm>
            <a:off x="11610371" y="137025"/>
            <a:ext cx="483660" cy="45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752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47591"/>
          <a:stretch/>
        </p:blipFill>
        <p:spPr bwMode="auto">
          <a:xfrm>
            <a:off x="11610371" y="137025"/>
            <a:ext cx="483660" cy="45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614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10/14/2025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47591"/>
          <a:stretch/>
        </p:blipFill>
        <p:spPr bwMode="auto">
          <a:xfrm>
            <a:off x="11610371" y="137025"/>
            <a:ext cx="483660" cy="456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397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B261-43F2-BD03-2DD4-39F023BC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4955E-5846-CEC7-70D9-30CBA2D39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466A7-2120-B782-32B4-3FD95C78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5B35E-6541-9EA9-187B-2FE46DAE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3DF55-46C0-EA9F-10C6-C820C242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9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F093-F710-BCC9-EA4B-2EF82B550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D1732-2FCC-A2FC-60ED-B6090186A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0FC13-7698-4E6A-720D-74B0DF1E5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F4DAD-A591-6866-745C-40521EE8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698FA-82A6-6BD8-04D7-9C83B192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DE38F-FD25-8B3E-E756-17046AF5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0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A1A6-88B8-603B-6409-88E02DC8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66F1C-61E0-2194-DFA5-74CF2C957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CCB3F-106A-5BD5-CEB4-FEAE5A401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BFEF37-7F79-D0FC-3A04-6DEE9F304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7FD17A-8A89-84C9-834C-6F81D6BC5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24E7E-2D08-8F72-42AC-B81BE2F6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521AE-DF0F-0779-D331-6CA13EC4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01D4D3-3389-9A4E-AA82-46509BD9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71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6556-8C3B-3D82-0FAB-C5978BF40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411A3-14C6-904E-C02C-51054180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92C66-5904-D433-6B38-B95CD0D2F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D9C68-02F0-ADD5-4E3C-187F28750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3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7EE3F1-9FAA-B57D-C4DE-F4C27E12A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A20BF8-EA1D-E12C-59C2-D38B939AA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1C11B-43B1-AE8F-D70B-D11DF365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2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92C70-4546-C57F-3E38-9F05245C2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7E782-B14B-1B15-5CBF-4BF1D5EFF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E8602-7ED9-9EF7-40A9-FFE57A09E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1E148-11EF-D9EC-221F-C5DE55A17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6458F-4DC8-215E-1800-8FACC09EA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867CB-4289-DFF6-B1FA-902D4952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6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47EA-B1A5-2925-B9CE-91D18484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4633A-2653-8354-90C0-31587FC77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E5B8D-23FB-698F-6587-621E1D329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7683E-F33A-225E-B4B0-39CB7DDF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6487D-8077-C400-50FE-123FFA07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FFBCF-5638-3E44-98B9-ACAD89BF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5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115E1-3A81-84C9-002A-26AB47BCB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3C552-9270-FE72-8366-CA674BA14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5C09D-686C-E20D-D851-18FFFF46E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F86FA9-E4E3-49EE-90D6-7A0523A984F1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D667F-6062-4920-7495-5BFFA18507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207D4-D4A9-84AB-AB8F-AED33B3A4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7A6F84-5E85-4628-921A-EBF4C1931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98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pPr/>
              <a:t>10/14/2025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53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36B6E7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rgbClr val="126D96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rgbClr val="126D96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126D9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rgbClr val="126D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bluematterscience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mse.com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sit.co/download/rstudio-desktop/" TargetMode="External"/><Relationship Id="rId4" Type="http://schemas.openxmlformats.org/officeDocument/2006/relationships/hyperlink" Target="https://cran.r-project.org/bin/windows/Rtools/rtools45/rtools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onlinelibrary.wiley.com/doi/abs/10.1111/faf.1217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E31F3F8E-EA26-0499-7784-BB0AC8465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002" y="6137698"/>
            <a:ext cx="26948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CA" altLang="en-US" sz="1600" dirty="0">
                <a:solidFill>
                  <a:srgbClr val="126D96"/>
                </a:solidFill>
                <a:hlinkClick r:id="rId2"/>
              </a:rPr>
              <a:t>www.bluematterscience.com</a:t>
            </a:r>
            <a:endParaRPr lang="en-CA" altLang="en-US" sz="1600" dirty="0">
              <a:solidFill>
                <a:srgbClr val="126D9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DB787-0EE1-0911-A28C-491AA758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10" y="4975310"/>
            <a:ext cx="2142836" cy="1162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EBF82-B4DE-2766-E2EB-8DBE4806B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155" y="5283047"/>
            <a:ext cx="2613417" cy="854651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E1FE4783-9C17-DAC2-F925-870B51B2C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657" y="6137698"/>
            <a:ext cx="21127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rbe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rbe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rbe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rbe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rbe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rbel" pitchFamily="34" charset="0"/>
              </a:defRPr>
            </a:lvl9pPr>
          </a:lstStyle>
          <a:p>
            <a:r>
              <a:rPr lang="en-CA" altLang="en-US" sz="1600" dirty="0">
                <a:solidFill>
                  <a:srgbClr val="126D96"/>
                </a:solidFill>
                <a:hlinkClick r:id="rId5"/>
              </a:rPr>
              <a:t>https://openmse.com/</a:t>
            </a:r>
            <a:endParaRPr lang="en-CA" altLang="en-US" sz="1600" dirty="0">
              <a:solidFill>
                <a:srgbClr val="126D96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D62FCD6-9C41-E8B8-68B1-BCE02AACE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1697" y="962216"/>
            <a:ext cx="7348605" cy="627302"/>
          </a:xfrm>
        </p:spPr>
        <p:txBody>
          <a:bodyPr rtlCol="0">
            <a:no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sz="4400" dirty="0">
                <a:solidFill>
                  <a:srgbClr val="0070C0"/>
                </a:solidFill>
              </a:rPr>
              <a:t>openMSE Walkthrough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F83D43C-76D6-85C5-8D6C-E06D6DCC4A06}"/>
              </a:ext>
            </a:extLst>
          </p:cNvPr>
          <p:cNvSpPr txBox="1">
            <a:spLocks/>
          </p:cNvSpPr>
          <p:nvPr/>
        </p:nvSpPr>
        <p:spPr>
          <a:xfrm>
            <a:off x="3259185" y="1664254"/>
            <a:ext cx="5673630" cy="502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dirty="0">
                <a:solidFill>
                  <a:srgbClr val="0070C0"/>
                </a:solidFill>
              </a:rPr>
              <a:t>With Blue Shark Case Studies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7201A25-B3F8-F560-BB72-B07C2B303543}"/>
              </a:ext>
            </a:extLst>
          </p:cNvPr>
          <p:cNvSpPr txBox="1">
            <a:spLocks/>
          </p:cNvSpPr>
          <p:nvPr/>
        </p:nvSpPr>
        <p:spPr bwMode="auto">
          <a:xfrm>
            <a:off x="2350816" y="2969947"/>
            <a:ext cx="7490368" cy="43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marL="989013" marR="0" lvl="0" indent="-989013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Global Blue Shark MSE Workshop</a:t>
            </a:r>
          </a:p>
          <a:p>
            <a:pPr marL="989013" marR="0" lvl="0" indent="-989013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14 – 16 October 2025</a:t>
            </a:r>
          </a:p>
          <a:p>
            <a:pPr marL="989013" marR="0" lvl="0" indent="-989013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Rome, Italy</a:t>
            </a:r>
            <a:endParaRPr kumimoji="0" lang="en-US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8694B38-F788-8141-4EC3-006E3524E6DB}"/>
              </a:ext>
            </a:extLst>
          </p:cNvPr>
          <p:cNvSpPr txBox="1">
            <a:spLocks/>
          </p:cNvSpPr>
          <p:nvPr/>
        </p:nvSpPr>
        <p:spPr bwMode="auto">
          <a:xfrm>
            <a:off x="4895697" y="4756874"/>
            <a:ext cx="2400604" cy="43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400">
                <a:solidFill>
                  <a:srgbClr val="126D96"/>
                </a:solidFill>
                <a:latin typeface="Corbel" pitchFamily="34" charset="0"/>
              </a:defRPr>
            </a:lvl1pPr>
            <a:lvl2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2000">
                <a:solidFill>
                  <a:srgbClr val="126D96"/>
                </a:solidFill>
                <a:latin typeface="Corbel" pitchFamily="34" charset="0"/>
              </a:defRPr>
            </a:lvl2pPr>
            <a:lvl3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600">
                <a:solidFill>
                  <a:srgbClr val="126D96"/>
                </a:solidFill>
                <a:latin typeface="Corbel" pitchFamily="34" charset="0"/>
              </a:defRPr>
            </a:lvl3pPr>
            <a:lvl4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4pPr>
            <a:lvl5pPr>
              <a:lnSpc>
                <a:spcPct val="90000"/>
              </a:lnSpc>
              <a:spcBef>
                <a:spcPts val="375"/>
              </a:spcBef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5pPr>
            <a:lvl6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6pPr>
            <a:lvl7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7pPr>
            <a:lvl8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8pPr>
            <a:lvl9pPr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charset="0"/>
              <a:buChar char="•"/>
              <a:defRPr sz="1400">
                <a:solidFill>
                  <a:srgbClr val="126D96"/>
                </a:solidFill>
                <a:latin typeface="Corbel" pitchFamily="34" charset="0"/>
              </a:defRPr>
            </a:lvl9pPr>
          </a:lstStyle>
          <a:p>
            <a:pPr marL="989013" marR="0" lvl="0" indent="-989013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Tom Carruthers</a:t>
            </a:r>
          </a:p>
          <a:p>
            <a:pPr marL="989013" marR="0" lvl="0" indent="-989013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Adrian Hordyk</a:t>
            </a:r>
            <a:endParaRPr kumimoji="0" lang="en-US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8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E42F7-C180-5921-8F5A-1C85A0DEB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3868AE8-B37B-0085-0E58-4FC6304DF442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Prerequisite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3BCED-52FC-557F-702F-ACF9F7560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43" y="3312357"/>
            <a:ext cx="8285114" cy="1657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A29201-5EFF-2067-0A20-7A454CC21C91}"/>
              </a:ext>
            </a:extLst>
          </p:cNvPr>
          <p:cNvSpPr txBox="1"/>
          <p:nvPr/>
        </p:nvSpPr>
        <p:spPr>
          <a:xfrm>
            <a:off x="2278163" y="1666430"/>
            <a:ext cx="4597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Latest version of R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Latest version of </a:t>
            </a:r>
            <a:r>
              <a:rPr lang="en-US" sz="2400" dirty="0" err="1">
                <a:hlinkClick r:id="rId4"/>
              </a:rPr>
              <a:t>Rtools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Recent version of RStudio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Packages:</a:t>
            </a:r>
          </a:p>
        </p:txBody>
      </p:sp>
    </p:spTree>
    <p:extLst>
      <p:ext uri="{BB962C8B-B14F-4D97-AF65-F5344CB8AC3E}">
        <p14:creationId xmlns:p14="http://schemas.microsoft.com/office/powerpoint/2010/main" val="102587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3FEDF-A68E-8275-41C1-7C49A605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5213B07B-2DB9-4E99-039B-2B946886D0BA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Breakout Session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4DD95-3A5D-2725-576F-BD971CDAD96C}"/>
              </a:ext>
            </a:extLst>
          </p:cNvPr>
          <p:cNvSpPr txBox="1"/>
          <p:nvPr/>
        </p:nvSpPr>
        <p:spPr>
          <a:xfrm>
            <a:off x="1256944" y="6070410"/>
            <a:ext cx="9737933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Copy from Google Drive to Local Directory on your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9C0212-76C0-ADFF-354A-9CA2FCCE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02" y="1261915"/>
            <a:ext cx="6090840" cy="4468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5653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B6153-2113-0C7B-D20B-CDF442DA7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3CA47D7A-5785-FB33-6CE4-5F164EEB85E2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Breakout Session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D86B8-6C15-76CA-2470-32CC1A6DAA84}"/>
              </a:ext>
            </a:extLst>
          </p:cNvPr>
          <p:cNvSpPr txBox="1"/>
          <p:nvPr/>
        </p:nvSpPr>
        <p:spPr>
          <a:xfrm>
            <a:off x="1256944" y="6070410"/>
            <a:ext cx="9737933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Copy from Google Drive to Local Directory on your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918C10-AEE2-95F6-034B-B0962C9FDD18}"/>
              </a:ext>
            </a:extLst>
          </p:cNvPr>
          <p:cNvSpPr txBox="1"/>
          <p:nvPr/>
        </p:nvSpPr>
        <p:spPr>
          <a:xfrm>
            <a:off x="1552683" y="3121223"/>
            <a:ext cx="1646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SS3 Output Files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2AD12A-8788-CCAA-D374-C2C62111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02" y="1261915"/>
            <a:ext cx="6090840" cy="4468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91393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BB996-C053-4592-8023-E66E4125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5654546B-8FE8-7983-8ECF-4A8C3D739B6F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Breakout Session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0F2D7-2EAB-5C82-9285-10CF19B9201C}"/>
              </a:ext>
            </a:extLst>
          </p:cNvPr>
          <p:cNvSpPr txBox="1"/>
          <p:nvPr/>
        </p:nvSpPr>
        <p:spPr>
          <a:xfrm>
            <a:off x="1256944" y="6070410"/>
            <a:ext cx="9737933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Copy from Google Drive to Local Directory on your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87173-24BD-0A35-755A-7528F6B0F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02" y="1261915"/>
            <a:ext cx="6090840" cy="4468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A54E71-CBB9-3764-4839-06B92503751D}"/>
              </a:ext>
            </a:extLst>
          </p:cNvPr>
          <p:cNvSpPr txBox="1"/>
          <p:nvPr/>
        </p:nvSpPr>
        <p:spPr>
          <a:xfrm>
            <a:off x="1331202" y="4057184"/>
            <a:ext cx="174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RStudio Project</a:t>
            </a:r>
          </a:p>
        </p:txBody>
      </p:sp>
    </p:spTree>
    <p:extLst>
      <p:ext uri="{BB962C8B-B14F-4D97-AF65-F5344CB8AC3E}">
        <p14:creationId xmlns:p14="http://schemas.microsoft.com/office/powerpoint/2010/main" val="68408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AF27D-D7CE-457A-9776-C44440D2A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78D692BE-A78C-4E7F-8955-D914A810EEFE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Breakout Session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063C81-F649-9FB9-4044-6F0716850307}"/>
              </a:ext>
            </a:extLst>
          </p:cNvPr>
          <p:cNvSpPr txBox="1"/>
          <p:nvPr/>
        </p:nvSpPr>
        <p:spPr>
          <a:xfrm>
            <a:off x="1256944" y="6070410"/>
            <a:ext cx="9737933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Copy from Google Drive to Local Directory on your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4AAFE9-65D2-D584-8D64-EB35EBF61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02" y="1261915"/>
            <a:ext cx="6090840" cy="4468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E77EA7-1204-E0A3-440F-8702CFF2E2DC}"/>
              </a:ext>
            </a:extLst>
          </p:cNvPr>
          <p:cNvSpPr txBox="1"/>
          <p:nvPr/>
        </p:nvSpPr>
        <p:spPr>
          <a:xfrm>
            <a:off x="1146758" y="3571452"/>
            <a:ext cx="196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Script for this breakout</a:t>
            </a:r>
          </a:p>
        </p:txBody>
      </p:sp>
    </p:spTree>
    <p:extLst>
      <p:ext uri="{BB962C8B-B14F-4D97-AF65-F5344CB8AC3E}">
        <p14:creationId xmlns:p14="http://schemas.microsoft.com/office/powerpoint/2010/main" val="337040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B225B-B56E-071E-59BC-213062626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4F7FEEB-4505-5E3C-C5AA-DC537684BF59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Breakout Session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A62BA5-DA13-E7C2-4FB6-D29016F06734}"/>
              </a:ext>
            </a:extLst>
          </p:cNvPr>
          <p:cNvSpPr txBox="1"/>
          <p:nvPr/>
        </p:nvSpPr>
        <p:spPr>
          <a:xfrm>
            <a:off x="1256944" y="6070410"/>
            <a:ext cx="9737933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Copy from Google Drive to Local Directory on your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DDFD11-7A09-AF5A-8F14-B1B0ED2DE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02" y="1261915"/>
            <a:ext cx="6090840" cy="4468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AFC4F-FA93-0127-6124-CB29A00F88A3}"/>
              </a:ext>
            </a:extLst>
          </p:cNvPr>
          <p:cNvSpPr txBox="1"/>
          <p:nvPr/>
        </p:nvSpPr>
        <p:spPr>
          <a:xfrm>
            <a:off x="1146758" y="3807871"/>
            <a:ext cx="206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Script for next breakout</a:t>
            </a:r>
          </a:p>
        </p:txBody>
      </p:sp>
    </p:spTree>
    <p:extLst>
      <p:ext uri="{BB962C8B-B14F-4D97-AF65-F5344CB8AC3E}">
        <p14:creationId xmlns:p14="http://schemas.microsoft.com/office/powerpoint/2010/main" val="217482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0D95B-2D82-48EF-7A1E-A75ACC4BC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6164DE7-F668-B08F-5CFE-0271A1A04E32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Breakout Session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92373-B413-C5FE-C0D9-0E9592D8D3B3}"/>
              </a:ext>
            </a:extLst>
          </p:cNvPr>
          <p:cNvSpPr txBox="1"/>
          <p:nvPr/>
        </p:nvSpPr>
        <p:spPr>
          <a:xfrm>
            <a:off x="1256944" y="6070410"/>
            <a:ext cx="9737933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Copy from Google Drive to Local Directory on your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0F4B51-3D32-645C-1D87-D92CF25D6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02" y="1261915"/>
            <a:ext cx="6090840" cy="4468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E53DB-DCA7-4594-AA48-54324708CC33}"/>
              </a:ext>
            </a:extLst>
          </p:cNvPr>
          <p:cNvSpPr txBox="1"/>
          <p:nvPr/>
        </p:nvSpPr>
        <p:spPr>
          <a:xfrm>
            <a:off x="978493" y="5200836"/>
            <a:ext cx="225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Functions used in scripts</a:t>
            </a:r>
          </a:p>
        </p:txBody>
      </p:sp>
    </p:spTree>
    <p:extLst>
      <p:ext uri="{BB962C8B-B14F-4D97-AF65-F5344CB8AC3E}">
        <p14:creationId xmlns:p14="http://schemas.microsoft.com/office/powerpoint/2010/main" val="131430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A8E6A-F9D1-4AE9-9BE6-D981E6991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D4B30A68-ECF9-19AC-B704-3F65E434B6FE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Breakout Session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51A0E-C472-0A24-31E1-46384039C0A7}"/>
              </a:ext>
            </a:extLst>
          </p:cNvPr>
          <p:cNvSpPr txBox="1"/>
          <p:nvPr/>
        </p:nvSpPr>
        <p:spPr>
          <a:xfrm>
            <a:off x="1256944" y="6070410"/>
            <a:ext cx="9737933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Copy from Google Drive to Local Directory on your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20A461-34BC-478C-0BB0-79AEA996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02" y="1261915"/>
            <a:ext cx="6090840" cy="4468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73EC78-EA09-58F1-D7E6-8F76FA87609F}"/>
              </a:ext>
            </a:extLst>
          </p:cNvPr>
          <p:cNvSpPr txBox="1"/>
          <p:nvPr/>
        </p:nvSpPr>
        <p:spPr>
          <a:xfrm>
            <a:off x="1559805" y="4280189"/>
            <a:ext cx="174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Reporting Ppt</a:t>
            </a:r>
          </a:p>
        </p:txBody>
      </p:sp>
    </p:spTree>
    <p:extLst>
      <p:ext uri="{BB962C8B-B14F-4D97-AF65-F5344CB8AC3E}">
        <p14:creationId xmlns:p14="http://schemas.microsoft.com/office/powerpoint/2010/main" val="410515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06189-FF31-8956-E288-EB913ACA1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C05C529-76D7-CA07-7430-4EEF5837FB14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Breakout Session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D4948-D963-AB3A-6BBD-AA62692D80CD}"/>
              </a:ext>
            </a:extLst>
          </p:cNvPr>
          <p:cNvSpPr txBox="1"/>
          <p:nvPr/>
        </p:nvSpPr>
        <p:spPr>
          <a:xfrm>
            <a:off x="1256944" y="6070410"/>
            <a:ext cx="9737933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Copy from Google Drive to Local Directory on your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1BEC4E-8CB8-038A-8636-B358B54C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02" y="1261915"/>
            <a:ext cx="6090840" cy="4468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ECA3A7-84B2-7F6A-F6DD-710C3FB3361B}"/>
              </a:ext>
            </a:extLst>
          </p:cNvPr>
          <p:cNvSpPr txBox="1"/>
          <p:nvPr/>
        </p:nvSpPr>
        <p:spPr>
          <a:xfrm>
            <a:off x="1398859" y="4502390"/>
            <a:ext cx="1742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Customizable MPs and PMs</a:t>
            </a:r>
          </a:p>
        </p:txBody>
      </p:sp>
    </p:spTree>
    <p:extLst>
      <p:ext uri="{BB962C8B-B14F-4D97-AF65-F5344CB8AC3E}">
        <p14:creationId xmlns:p14="http://schemas.microsoft.com/office/powerpoint/2010/main" val="1380322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F0715-A1A4-0AA3-A03C-A70D2D27A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B3A6955A-3ACB-FEF3-41E2-2F7E32B38F86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Breakout Session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D9208-9466-A8BA-FAA3-673376A82F68}"/>
              </a:ext>
            </a:extLst>
          </p:cNvPr>
          <p:cNvSpPr txBox="1"/>
          <p:nvPr/>
        </p:nvSpPr>
        <p:spPr>
          <a:xfrm>
            <a:off x="1256944" y="6070410"/>
            <a:ext cx="9737933" cy="523220"/>
          </a:xfrm>
          <a:prstGeom prst="rect">
            <a:avLst/>
          </a:prstGeom>
          <a:noFill/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Copy from Google Drive to Local Directory on your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16180-E421-9EAD-1E81-B6BE96AB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02" y="1261915"/>
            <a:ext cx="6090840" cy="4468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11027A-FB6A-6B39-64D0-06EFCF72055D}"/>
              </a:ext>
            </a:extLst>
          </p:cNvPr>
          <p:cNvSpPr txBox="1"/>
          <p:nvPr/>
        </p:nvSpPr>
        <p:spPr>
          <a:xfrm>
            <a:off x="1410608" y="2387686"/>
            <a:ext cx="1742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Saved Objects</a:t>
            </a:r>
          </a:p>
        </p:txBody>
      </p:sp>
    </p:spTree>
    <p:extLst>
      <p:ext uri="{BB962C8B-B14F-4D97-AF65-F5344CB8AC3E}">
        <p14:creationId xmlns:p14="http://schemas.microsoft.com/office/powerpoint/2010/main" val="379807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95C8B-7C66-A8C4-2E6E-CA30C3153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55660-6234-6DC1-584C-244F083EF36B}"/>
              </a:ext>
            </a:extLst>
          </p:cNvPr>
          <p:cNvSpPr/>
          <p:nvPr/>
        </p:nvSpPr>
        <p:spPr>
          <a:xfrm>
            <a:off x="1372737" y="3919843"/>
            <a:ext cx="1459228" cy="1052267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2D310-E328-F6DC-77E9-ADBE0197F5BB}"/>
              </a:ext>
            </a:extLst>
          </p:cNvPr>
          <p:cNvSpPr/>
          <p:nvPr/>
        </p:nvSpPr>
        <p:spPr>
          <a:xfrm>
            <a:off x="3320150" y="2935437"/>
            <a:ext cx="1521942" cy="2045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CA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 conditioning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B105D-8718-AC42-4154-41E45F0D8FC6}"/>
              </a:ext>
            </a:extLst>
          </p:cNvPr>
          <p:cNvSpPr/>
          <p:nvPr/>
        </p:nvSpPr>
        <p:spPr>
          <a:xfrm>
            <a:off x="1358168" y="1695025"/>
            <a:ext cx="1477815" cy="772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metrics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A0ACEF-B171-B487-BDF5-441F099ADE62}"/>
              </a:ext>
            </a:extLst>
          </p:cNvPr>
          <p:cNvSpPr/>
          <p:nvPr/>
        </p:nvSpPr>
        <p:spPr>
          <a:xfrm>
            <a:off x="1354149" y="2930027"/>
            <a:ext cx="1477815" cy="776002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uncertainties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5EDC24-CE2A-2CD8-3288-1A878FB609A7}"/>
              </a:ext>
            </a:extLst>
          </p:cNvPr>
          <p:cNvSpPr/>
          <p:nvPr/>
        </p:nvSpPr>
        <p:spPr>
          <a:xfrm>
            <a:off x="3320151" y="5364713"/>
            <a:ext cx="1743317" cy="681475"/>
          </a:xfrm>
          <a:prstGeom prst="rect">
            <a:avLst/>
          </a:prstGeom>
          <a:solidFill>
            <a:srgbClr val="DB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Candidate MPs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B8752-534C-91E5-EB2A-F78F063361F6}"/>
              </a:ext>
            </a:extLst>
          </p:cNvPr>
          <p:cNvSpPr/>
          <p:nvPr/>
        </p:nvSpPr>
        <p:spPr>
          <a:xfrm>
            <a:off x="5368593" y="2930027"/>
            <a:ext cx="1567876" cy="206719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 testing</a:t>
            </a:r>
            <a:r>
              <a:rPr lang="en-CA" dirty="0">
                <a:solidFill>
                  <a:srgbClr val="FFFFFF"/>
                </a:solidFill>
                <a:latin typeface="Calibri" panose="020F0502020204030204"/>
              </a:rPr>
              <a:t> MSE r</a:t>
            </a:r>
            <a:r>
              <a:rPr kumimoji="0" lang="en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esults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9ECD8F-208D-EDBD-60D2-103FED2AA032}"/>
              </a:ext>
            </a:extLst>
          </p:cNvPr>
          <p:cNvSpPr/>
          <p:nvPr/>
        </p:nvSpPr>
        <p:spPr>
          <a:xfrm>
            <a:off x="9890970" y="3673844"/>
            <a:ext cx="1567876" cy="1787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Implementn. review / exceptional circumstances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54A98D-0871-DAF5-C05C-549488AD0B6D}"/>
              </a:ext>
            </a:extLst>
          </p:cNvPr>
          <p:cNvCxnSpPr>
            <a:cxnSpLocks/>
          </p:cNvCxnSpPr>
          <p:nvPr/>
        </p:nvCxnSpPr>
        <p:spPr>
          <a:xfrm>
            <a:off x="822121" y="3811708"/>
            <a:ext cx="318008" cy="0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2E358-5CC4-DC55-51DF-CE029B6905C8}"/>
              </a:ext>
            </a:extLst>
          </p:cNvPr>
          <p:cNvCxnSpPr>
            <a:cxnSpLocks/>
          </p:cNvCxnSpPr>
          <p:nvPr/>
        </p:nvCxnSpPr>
        <p:spPr>
          <a:xfrm>
            <a:off x="820776" y="6436263"/>
            <a:ext cx="9854132" cy="2275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25C653-3F16-692E-7F4E-72DC6359A710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674908" y="5461342"/>
            <a:ext cx="0" cy="100501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A98A988-8941-B322-F94F-693569485CD4}"/>
              </a:ext>
            </a:extLst>
          </p:cNvPr>
          <p:cNvCxnSpPr>
            <a:cxnSpLocks/>
          </p:cNvCxnSpPr>
          <p:nvPr/>
        </p:nvCxnSpPr>
        <p:spPr>
          <a:xfrm flipV="1">
            <a:off x="4841808" y="3974363"/>
            <a:ext cx="488186" cy="131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D391ACCB-DC98-49C6-FF7A-F2FE950BF092}"/>
              </a:ext>
            </a:extLst>
          </p:cNvPr>
          <p:cNvSpPr/>
          <p:nvPr/>
        </p:nvSpPr>
        <p:spPr>
          <a:xfrm>
            <a:off x="8958244" y="616967"/>
            <a:ext cx="1240676" cy="693335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Operating model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07C3A2B-426A-AAF7-99F1-08A18F330606}"/>
              </a:ext>
            </a:extLst>
          </p:cNvPr>
          <p:cNvSpPr/>
          <p:nvPr/>
        </p:nvSpPr>
        <p:spPr>
          <a:xfrm>
            <a:off x="9890970" y="1505600"/>
            <a:ext cx="1436716" cy="66319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Observation model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290BE96-A98E-E073-F075-50FCBA65CCC5}"/>
              </a:ext>
            </a:extLst>
          </p:cNvPr>
          <p:cNvSpPr/>
          <p:nvPr/>
        </p:nvSpPr>
        <p:spPr>
          <a:xfrm>
            <a:off x="8789739" y="2364088"/>
            <a:ext cx="1576407" cy="693335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Management Procedure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E97CB4E-1D61-17D9-3235-38431A3CE9AA}"/>
              </a:ext>
            </a:extLst>
          </p:cNvPr>
          <p:cNvSpPr/>
          <p:nvPr/>
        </p:nvSpPr>
        <p:spPr>
          <a:xfrm>
            <a:off x="7716228" y="1505602"/>
            <a:ext cx="1807777" cy="66319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Implementation model</a:t>
            </a: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D6938AD-F528-8E27-14BD-D8CFE455AE15}"/>
              </a:ext>
            </a:extLst>
          </p:cNvPr>
          <p:cNvCxnSpPr>
            <a:cxnSpLocks/>
            <a:stCxn id="69" idx="3"/>
            <a:endCxn id="71" idx="0"/>
          </p:cNvCxnSpPr>
          <p:nvPr/>
        </p:nvCxnSpPr>
        <p:spPr>
          <a:xfrm>
            <a:off x="10198920" y="963635"/>
            <a:ext cx="410408" cy="541965"/>
          </a:xfrm>
          <a:prstGeom prst="bentConnector2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8D2AA74B-1E6D-3EFD-2551-617D9ED3A65D}"/>
              </a:ext>
            </a:extLst>
          </p:cNvPr>
          <p:cNvCxnSpPr>
            <a:cxnSpLocks/>
            <a:stCxn id="71" idx="2"/>
            <a:endCxn id="72" idx="3"/>
          </p:cNvCxnSpPr>
          <p:nvPr/>
        </p:nvCxnSpPr>
        <p:spPr>
          <a:xfrm rot="5400000">
            <a:off x="10216754" y="2318182"/>
            <a:ext cx="541966" cy="243182"/>
          </a:xfrm>
          <a:prstGeom prst="bentConnector2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425F76F8-5140-BBB2-035E-EC9CDD48781A}"/>
              </a:ext>
            </a:extLst>
          </p:cNvPr>
          <p:cNvCxnSpPr>
            <a:cxnSpLocks/>
            <a:stCxn id="72" idx="1"/>
            <a:endCxn id="73" idx="2"/>
          </p:cNvCxnSpPr>
          <p:nvPr/>
        </p:nvCxnSpPr>
        <p:spPr>
          <a:xfrm rot="10800000">
            <a:off x="8620117" y="2168792"/>
            <a:ext cx="169622" cy="541964"/>
          </a:xfrm>
          <a:prstGeom prst="bentConnector2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54191D49-02ED-985A-A03C-7DCBBBFF6DA8}"/>
              </a:ext>
            </a:extLst>
          </p:cNvPr>
          <p:cNvCxnSpPr>
            <a:cxnSpLocks/>
            <a:stCxn id="73" idx="0"/>
            <a:endCxn id="69" idx="1"/>
          </p:cNvCxnSpPr>
          <p:nvPr/>
        </p:nvCxnSpPr>
        <p:spPr>
          <a:xfrm rot="5400000" flipH="1" flipV="1">
            <a:off x="8518197" y="1065556"/>
            <a:ext cx="541967" cy="338127"/>
          </a:xfrm>
          <a:prstGeom prst="bentConnector2">
            <a:avLst/>
          </a:prstGeom>
          <a:ln w="4762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79F35F-AB1E-7696-AA1D-A7E7AE9F6158}"/>
              </a:ext>
            </a:extLst>
          </p:cNvPr>
          <p:cNvCxnSpPr>
            <a:cxnSpLocks/>
          </p:cNvCxnSpPr>
          <p:nvPr/>
        </p:nvCxnSpPr>
        <p:spPr>
          <a:xfrm flipH="1">
            <a:off x="6975069" y="2364677"/>
            <a:ext cx="765480" cy="1230006"/>
          </a:xfrm>
          <a:prstGeom prst="straightConnector1">
            <a:avLst/>
          </a:prstGeom>
          <a:ln w="38100">
            <a:solidFill>
              <a:srgbClr val="E3E3E5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0807290-2F21-CAD0-D307-6EB31EF5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80" y="3985483"/>
            <a:ext cx="1203218" cy="835175"/>
          </a:xfrm>
          <a:prstGeom prst="rect">
            <a:avLst/>
          </a:prstGeom>
          <a:ln w="38100">
            <a:noFill/>
            <a:prstDash val="dash"/>
          </a:ln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2FCDF15-5D93-55AF-7238-6E1FA817DD15}"/>
              </a:ext>
            </a:extLst>
          </p:cNvPr>
          <p:cNvCxnSpPr>
            <a:cxnSpLocks/>
          </p:cNvCxnSpPr>
          <p:nvPr/>
        </p:nvCxnSpPr>
        <p:spPr>
          <a:xfrm flipH="1">
            <a:off x="6975069" y="3222578"/>
            <a:ext cx="2752737" cy="1567813"/>
          </a:xfrm>
          <a:prstGeom prst="straightConnector1">
            <a:avLst/>
          </a:prstGeom>
          <a:ln w="38100">
            <a:solidFill>
              <a:srgbClr val="E3E3E5"/>
            </a:solidFill>
            <a:prstDash val="soli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BD63079-BF31-CA35-EC02-1AC72243DF6C}"/>
              </a:ext>
            </a:extLst>
          </p:cNvPr>
          <p:cNvSpPr txBox="1"/>
          <p:nvPr/>
        </p:nvSpPr>
        <p:spPr>
          <a:xfrm>
            <a:off x="7048902" y="631110"/>
            <a:ext cx="1678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Closed-loop simulation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3E335C31-C924-5F4B-462E-DED11B02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52" y="263655"/>
            <a:ext cx="3507998" cy="757252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MSE process 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D7ABF2-A9B9-8A5A-4456-C2EF57FA2391}"/>
              </a:ext>
            </a:extLst>
          </p:cNvPr>
          <p:cNvCxnSpPr>
            <a:cxnSpLocks/>
          </p:cNvCxnSpPr>
          <p:nvPr/>
        </p:nvCxnSpPr>
        <p:spPr>
          <a:xfrm flipV="1">
            <a:off x="2833310" y="3326240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3184010-700C-A94B-21A5-7A4EECA196D3}"/>
              </a:ext>
            </a:extLst>
          </p:cNvPr>
          <p:cNvCxnSpPr>
            <a:cxnSpLocks/>
          </p:cNvCxnSpPr>
          <p:nvPr/>
        </p:nvCxnSpPr>
        <p:spPr>
          <a:xfrm flipV="1">
            <a:off x="2833310" y="4394568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4A5C5-ACE7-3ACE-7454-883979665588}"/>
              </a:ext>
            </a:extLst>
          </p:cNvPr>
          <p:cNvCxnSpPr>
            <a:cxnSpLocks/>
          </p:cNvCxnSpPr>
          <p:nvPr/>
        </p:nvCxnSpPr>
        <p:spPr>
          <a:xfrm flipV="1">
            <a:off x="6185949" y="5070794"/>
            <a:ext cx="0" cy="634657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1009F8-0216-E865-0353-E53AE68B932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063468" y="5705451"/>
            <a:ext cx="1125539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B3140-7F7C-F7DD-F1F2-6226092F3666}"/>
              </a:ext>
            </a:extLst>
          </p:cNvPr>
          <p:cNvCxnSpPr>
            <a:cxnSpLocks/>
          </p:cNvCxnSpPr>
          <p:nvPr/>
        </p:nvCxnSpPr>
        <p:spPr>
          <a:xfrm flipV="1">
            <a:off x="2828267" y="2073349"/>
            <a:ext cx="3357682" cy="17075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387FD-6625-8BB6-1CD5-A43DB8BB0917}"/>
              </a:ext>
            </a:extLst>
          </p:cNvPr>
          <p:cNvCxnSpPr>
            <a:cxnSpLocks/>
          </p:cNvCxnSpPr>
          <p:nvPr/>
        </p:nvCxnSpPr>
        <p:spPr>
          <a:xfrm>
            <a:off x="6189007" y="2081175"/>
            <a:ext cx="0" cy="775276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4095DA6-C8F5-A5F1-C451-42CF607F8313}"/>
              </a:ext>
            </a:extLst>
          </p:cNvPr>
          <p:cNvCxnSpPr>
            <a:cxnSpLocks/>
          </p:cNvCxnSpPr>
          <p:nvPr/>
        </p:nvCxnSpPr>
        <p:spPr>
          <a:xfrm>
            <a:off x="6934013" y="4403070"/>
            <a:ext cx="284755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99EF269-F833-9722-C97D-A55F21248BF5}"/>
              </a:ext>
            </a:extLst>
          </p:cNvPr>
          <p:cNvCxnSpPr>
            <a:cxnSpLocks/>
          </p:cNvCxnSpPr>
          <p:nvPr/>
        </p:nvCxnSpPr>
        <p:spPr>
          <a:xfrm flipV="1">
            <a:off x="820776" y="3811708"/>
            <a:ext cx="1345" cy="261722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BA4B9F6-5AB0-ECDB-4A54-8C9982AFD046}"/>
              </a:ext>
            </a:extLst>
          </p:cNvPr>
          <p:cNvSpPr txBox="1"/>
          <p:nvPr/>
        </p:nvSpPr>
        <p:spPr>
          <a:xfrm>
            <a:off x="7897488" y="4394469"/>
            <a:ext cx="16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MP adopted</a:t>
            </a:r>
          </a:p>
        </p:txBody>
      </p:sp>
    </p:spTree>
    <p:extLst>
      <p:ext uri="{BB962C8B-B14F-4D97-AF65-F5344CB8AC3E}">
        <p14:creationId xmlns:p14="http://schemas.microsoft.com/office/powerpoint/2010/main" val="101096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A8768-3D6A-7CFA-D99D-F6A7A8902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A303BAA-0600-13AC-9C18-18968E7EBF45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1. MSE Breakout </a:t>
            </a:r>
            <a:r>
              <a:rPr lang="en-US" sz="3600" dirty="0" err="1">
                <a:solidFill>
                  <a:srgbClr val="0070C0"/>
                </a:solidFill>
              </a:rPr>
              <a:t>Session.R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66DC5B-7F7C-AEB3-7370-240253D718A6}"/>
              </a:ext>
            </a:extLst>
          </p:cNvPr>
          <p:cNvSpPr txBox="1"/>
          <p:nvPr/>
        </p:nvSpPr>
        <p:spPr>
          <a:xfrm>
            <a:off x="1187866" y="2080900"/>
            <a:ext cx="806723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Familiarize with openMSE code to run MSE and evaluate results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Run an (example) MSE for with OM based on stock assessment (SS3)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Define relevant PMs and evaluate results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Develop alternative OMs considering key uncertainties and run MSEs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Modify CMPs to improve performance and re-run models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Summarize final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A0457-8747-18B9-7142-65845E199E14}"/>
              </a:ext>
            </a:extLst>
          </p:cNvPr>
          <p:cNvSpPr txBox="1"/>
          <p:nvPr/>
        </p:nvSpPr>
        <p:spPr>
          <a:xfrm>
            <a:off x="1140863" y="1512607"/>
            <a:ext cx="570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2785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D772-D886-000D-9B4B-06ED01A2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8B25163-6665-3122-B0A7-BAF9A79A3093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DCB7E-2F82-68C6-C57F-3CCA030D4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00" y="1205149"/>
            <a:ext cx="6409478" cy="5056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0B48F9-E026-0BBB-1FF1-635559092171}"/>
              </a:ext>
            </a:extLst>
          </p:cNvPr>
          <p:cNvSpPr txBox="1"/>
          <p:nvPr/>
        </p:nvSpPr>
        <p:spPr>
          <a:xfrm>
            <a:off x="8187938" y="1582589"/>
            <a:ext cx="372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Set working directory to local copy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A987F-AB16-32A0-801E-6447B6C17855}"/>
              </a:ext>
            </a:extLst>
          </p:cNvPr>
          <p:cNvSpPr txBox="1"/>
          <p:nvPr/>
        </p:nvSpPr>
        <p:spPr>
          <a:xfrm>
            <a:off x="8234363" y="2353135"/>
            <a:ext cx="3033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Load R packages 🤞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063850-EEF5-0E83-8CEB-99169C53F9AF}"/>
              </a:ext>
            </a:extLst>
          </p:cNvPr>
          <p:cNvSpPr txBox="1"/>
          <p:nvPr/>
        </p:nvSpPr>
        <p:spPr>
          <a:xfrm>
            <a:off x="8234363" y="3036798"/>
            <a:ext cx="350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simulations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CDC051-A1DA-2D91-696E-69654A19306B}"/>
              </a:ext>
            </a:extLst>
          </p:cNvPr>
          <p:cNvSpPr txBox="1"/>
          <p:nvPr/>
        </p:nvSpPr>
        <p:spPr>
          <a:xfrm>
            <a:off x="8234363" y="3482649"/>
            <a:ext cx="350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Management interval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7D248-6B28-EA52-FC18-EB2942625237}"/>
              </a:ext>
            </a:extLst>
          </p:cNvPr>
          <p:cNvSpPr txBox="1"/>
          <p:nvPr/>
        </p:nvSpPr>
        <p:spPr>
          <a:xfrm>
            <a:off x="8234363" y="3902772"/>
            <a:ext cx="350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Number of projection 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5A87F2-97B6-5A38-4B03-2211504A2C1D}"/>
              </a:ext>
            </a:extLst>
          </p:cNvPr>
          <p:cNvSpPr txBox="1"/>
          <p:nvPr/>
        </p:nvSpPr>
        <p:spPr>
          <a:xfrm>
            <a:off x="8234363" y="5443864"/>
            <a:ext cx="350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Choose your stock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E69DB-C9D9-B472-32B4-7D78B29C417B}"/>
              </a:ext>
            </a:extLst>
          </p:cNvPr>
          <p:cNvSpPr txBox="1"/>
          <p:nvPr/>
        </p:nvSpPr>
        <p:spPr>
          <a:xfrm>
            <a:off x="8234363" y="5839819"/>
            <a:ext cx="350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 SS3 output as R list</a:t>
            </a:r>
          </a:p>
        </p:txBody>
      </p:sp>
    </p:spTree>
    <p:extLst>
      <p:ext uri="{BB962C8B-B14F-4D97-AF65-F5344CB8AC3E}">
        <p14:creationId xmlns:p14="http://schemas.microsoft.com/office/powerpoint/2010/main" val="3900033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CC4B1-0D37-DE8C-4DEF-49133506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048AEDD-9F66-CF89-578C-2B9546D3C9EA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1: Overview of openMSE Code and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717F5-7966-1BE7-9D51-C611F84F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754" y="1492608"/>
            <a:ext cx="7426705" cy="4492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9F0FE-392D-19FE-3BDD-4A08DCCDFA37}"/>
              </a:ext>
            </a:extLst>
          </p:cNvPr>
          <p:cNvSpPr txBox="1"/>
          <p:nvPr/>
        </p:nvSpPr>
        <p:spPr>
          <a:xfrm>
            <a:off x="364263" y="1468337"/>
            <a:ext cx="3310428" cy="1111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</a:pPr>
            <a:r>
              <a:rPr lang="en-US" sz="2000" dirty="0"/>
              <a:t>Import OM from SS3 output and confirm fishery dynamics are reproduced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8A366A-5CEC-F0A7-3656-99CF2741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87" y="3219628"/>
            <a:ext cx="3248448" cy="24029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5311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BD354-DF12-36ED-060F-A22189EA0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AA13DC7B-849A-8D79-A331-DE2EBFE755FF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1: Overview of openMSE Code and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A6EAB-5126-B7F7-78F4-65983AE7ABD5}"/>
              </a:ext>
            </a:extLst>
          </p:cNvPr>
          <p:cNvSpPr txBox="1"/>
          <p:nvPr/>
        </p:nvSpPr>
        <p:spPr>
          <a:xfrm>
            <a:off x="363198" y="1521742"/>
            <a:ext cx="3875516" cy="265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</a:pPr>
            <a:r>
              <a:rPr lang="en-US" sz="1600" dirty="0"/>
              <a:t>Aggregate multi-stock (female &amp; male) multi-fleet OM into single-stock/fleet OM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Much faster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Closely approximates fishery dynamics (except N. Pacific)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Same analysis can be repeated with MOM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9CDBD-ED91-D703-3DDE-C1B3D8DA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35" y="1320706"/>
            <a:ext cx="6549705" cy="4657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072B19-A92F-9A7E-7E80-BA937B7DF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59" y="4604584"/>
            <a:ext cx="2820113" cy="1786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7751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7BCE7-421B-FF4F-7893-AD99F4C5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504B3AA3-D8F3-299E-BE39-2D81AE2CBB8E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1: Overview of openMSE Code and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5FD0C-E56D-B5AC-A5EB-570C32131348}"/>
              </a:ext>
            </a:extLst>
          </p:cNvPr>
          <p:cNvSpPr txBox="1"/>
          <p:nvPr/>
        </p:nvSpPr>
        <p:spPr>
          <a:xfrm>
            <a:off x="658027" y="2078696"/>
            <a:ext cx="3913973" cy="1749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Three lines of code: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Import SS3 Output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Import OM from SS3 Output (single-stock/fleet in this case)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Reconstruct historical fishery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1BA69-E0F0-A20A-D6EB-362CC18C6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77" y="2500312"/>
            <a:ext cx="6821396" cy="9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41420-488B-B56F-18A7-47BD4AAD0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4EE10320-1ED4-C76D-3955-EF0B2111A2FD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1: Overview of openMSE Code and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B97AA-48C0-56B0-B44C-591E9117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939" y="1082717"/>
            <a:ext cx="5461203" cy="5544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F366EB-5638-E9B6-679E-F698FCBC5EE4}"/>
              </a:ext>
            </a:extLst>
          </p:cNvPr>
          <p:cNvSpPr txBox="1"/>
          <p:nvPr/>
        </p:nvSpPr>
        <p:spPr>
          <a:xfrm>
            <a:off x="446897" y="1668499"/>
            <a:ext cx="36209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Explore Data Object: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Observed data for historical period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Simulated data in projections (</a:t>
            </a:r>
            <a:r>
              <a:rPr lang="en-US" dirty="0" err="1"/>
              <a:t>nsim</a:t>
            </a:r>
            <a:r>
              <a:rPr lang="en-US" dirty="0"/>
              <a:t> versions)</a:t>
            </a:r>
          </a:p>
        </p:txBody>
      </p:sp>
    </p:spTree>
    <p:extLst>
      <p:ext uri="{BB962C8B-B14F-4D97-AF65-F5344CB8AC3E}">
        <p14:creationId xmlns:p14="http://schemas.microsoft.com/office/powerpoint/2010/main" val="1874201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90335-C1AD-FCCD-B686-87095C27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A9BF1F48-6AC9-5254-753A-05ADE88FBBD6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1: Overview of openMSE Code and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DDE46-B156-A975-310D-7415E022DBD4}"/>
              </a:ext>
            </a:extLst>
          </p:cNvPr>
          <p:cNvSpPr txBox="1"/>
          <p:nvPr/>
        </p:nvSpPr>
        <p:spPr>
          <a:xfrm>
            <a:off x="578452" y="1739044"/>
            <a:ext cx="378844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Explore Management Procedures: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MPs: R functions applied to Data objects to produce management recommendations (Rec objects)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openMSE uses S4 objects: access slots with @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Relatively simple CMPs included in openMSE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Later: develop custom MPs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06915-1EDC-6785-F5A0-CC2D6E91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68" y="1378806"/>
            <a:ext cx="6349340" cy="451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50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33C2A-1F1B-4DDE-6B78-D56A9F5D7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7C845411-56C3-2DCA-9E9C-9711D95757E0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1: Overview of openMSE Code and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328BD-6B14-038F-564D-E99E03C0E4B2}"/>
              </a:ext>
            </a:extLst>
          </p:cNvPr>
          <p:cNvSpPr txBox="1"/>
          <p:nvPr/>
        </p:nvSpPr>
        <p:spPr>
          <a:xfrm>
            <a:off x="822007" y="2546621"/>
            <a:ext cx="39850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Forward Projections: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 MPs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Project Hist object forward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4E5E8-14F6-2764-8A98-15E096F2A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81" y="2140721"/>
            <a:ext cx="6724179" cy="200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27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C0328-C4F9-3976-7D04-4E299800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AF2BF586-1D3E-DB17-2007-5ADF8405A99C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1: Overview of openMSE Code and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9BC29-0C95-716D-AC00-52E48BF8B72D}"/>
              </a:ext>
            </a:extLst>
          </p:cNvPr>
          <p:cNvSpPr txBox="1"/>
          <p:nvPr/>
        </p:nvSpPr>
        <p:spPr>
          <a:xfrm>
            <a:off x="873282" y="1767007"/>
            <a:ext cx="29509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Explore MSE Output: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Calculate statistics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Summary plots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Custom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365FF-1CDB-3E6C-8B00-F8E8257D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76" y="1217087"/>
            <a:ext cx="6025638" cy="5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87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C887-2901-9BC3-7BC3-399A9F901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5FFDF3CA-6212-5811-46DE-AAEFB48AF2AD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1: Overview of openMSE Code and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13CF1-6419-0EC4-3BDB-625CD5723931}"/>
              </a:ext>
            </a:extLst>
          </p:cNvPr>
          <p:cNvSpPr txBox="1"/>
          <p:nvPr/>
        </p:nvSpPr>
        <p:spPr>
          <a:xfrm>
            <a:off x="480176" y="1758461"/>
            <a:ext cx="41174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Calculate Performance Metrics: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PM functions included in openMSE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Summary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B2094-F12D-2107-DE39-7BECEB31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98" y="1677900"/>
            <a:ext cx="6562983" cy="40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1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D117-0C7A-BC1F-D1F1-8FB7F6D9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EE052-54F4-3FF6-2F27-B9B27C01C619}"/>
              </a:ext>
            </a:extLst>
          </p:cNvPr>
          <p:cNvSpPr/>
          <p:nvPr/>
        </p:nvSpPr>
        <p:spPr>
          <a:xfrm>
            <a:off x="1372737" y="3919843"/>
            <a:ext cx="1459228" cy="1052267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B5EAF2-68C3-E8F9-FB5F-C513FD991313}"/>
              </a:ext>
            </a:extLst>
          </p:cNvPr>
          <p:cNvSpPr/>
          <p:nvPr/>
        </p:nvSpPr>
        <p:spPr>
          <a:xfrm>
            <a:off x="3320150" y="2935437"/>
            <a:ext cx="1521942" cy="2045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CA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 conditioning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B2F4B7-8FE1-B790-2C58-FDAF3B07C57B}"/>
              </a:ext>
            </a:extLst>
          </p:cNvPr>
          <p:cNvSpPr/>
          <p:nvPr/>
        </p:nvSpPr>
        <p:spPr>
          <a:xfrm>
            <a:off x="1358168" y="1695025"/>
            <a:ext cx="1477815" cy="772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metrics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D021A3-18F2-7943-BC44-3BC9514674BC}"/>
              </a:ext>
            </a:extLst>
          </p:cNvPr>
          <p:cNvSpPr/>
          <p:nvPr/>
        </p:nvSpPr>
        <p:spPr>
          <a:xfrm>
            <a:off x="1354149" y="2930027"/>
            <a:ext cx="1477815" cy="776002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uncertainties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035820-94CC-4AC6-AC18-72A7DF9C536F}"/>
              </a:ext>
            </a:extLst>
          </p:cNvPr>
          <p:cNvSpPr/>
          <p:nvPr/>
        </p:nvSpPr>
        <p:spPr>
          <a:xfrm>
            <a:off x="3320151" y="5364713"/>
            <a:ext cx="1743317" cy="681475"/>
          </a:xfrm>
          <a:prstGeom prst="rect">
            <a:avLst/>
          </a:prstGeom>
          <a:solidFill>
            <a:srgbClr val="DB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Candidate MPs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44CF4-C321-75A6-CD82-E4DF90065A6C}"/>
              </a:ext>
            </a:extLst>
          </p:cNvPr>
          <p:cNvSpPr/>
          <p:nvPr/>
        </p:nvSpPr>
        <p:spPr>
          <a:xfrm>
            <a:off x="5368593" y="2930027"/>
            <a:ext cx="1567876" cy="206719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 testing</a:t>
            </a:r>
            <a:r>
              <a:rPr lang="en-CA" dirty="0">
                <a:solidFill>
                  <a:srgbClr val="FFFFFF"/>
                </a:solidFill>
                <a:latin typeface="Calibri" panose="020F0502020204030204"/>
              </a:rPr>
              <a:t> MSE r</a:t>
            </a:r>
            <a:r>
              <a:rPr kumimoji="0" lang="en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esults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76DB4C-B327-C9C5-D98E-23BCBB5B94CC}"/>
              </a:ext>
            </a:extLst>
          </p:cNvPr>
          <p:cNvSpPr/>
          <p:nvPr/>
        </p:nvSpPr>
        <p:spPr>
          <a:xfrm>
            <a:off x="9890970" y="3673844"/>
            <a:ext cx="1567876" cy="1787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Implementn. review / exceptional circumstances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BBB68F-BC8A-5621-5B31-4766C9097096}"/>
              </a:ext>
            </a:extLst>
          </p:cNvPr>
          <p:cNvCxnSpPr>
            <a:cxnSpLocks/>
          </p:cNvCxnSpPr>
          <p:nvPr/>
        </p:nvCxnSpPr>
        <p:spPr>
          <a:xfrm>
            <a:off x="822121" y="3811708"/>
            <a:ext cx="318008" cy="0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BA4ADA-62E0-47BF-4CE5-F445CEC1A384}"/>
              </a:ext>
            </a:extLst>
          </p:cNvPr>
          <p:cNvCxnSpPr>
            <a:cxnSpLocks/>
          </p:cNvCxnSpPr>
          <p:nvPr/>
        </p:nvCxnSpPr>
        <p:spPr>
          <a:xfrm>
            <a:off x="820776" y="6436263"/>
            <a:ext cx="9854132" cy="2275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F449B3-4CC7-4B69-5315-AFF42BF89B33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0674908" y="5461342"/>
            <a:ext cx="0" cy="100501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0FCA746-7FE9-0043-58AA-2B6680ECDC3B}"/>
              </a:ext>
            </a:extLst>
          </p:cNvPr>
          <p:cNvCxnSpPr>
            <a:cxnSpLocks/>
          </p:cNvCxnSpPr>
          <p:nvPr/>
        </p:nvCxnSpPr>
        <p:spPr>
          <a:xfrm flipV="1">
            <a:off x="4841808" y="3974363"/>
            <a:ext cx="488186" cy="131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5E6DB0B-BB53-44CF-E061-3624C945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80" y="3985483"/>
            <a:ext cx="1203218" cy="835175"/>
          </a:xfrm>
          <a:prstGeom prst="rect">
            <a:avLst/>
          </a:prstGeom>
          <a:ln w="38100">
            <a:noFill/>
            <a:prstDash val="dash"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C8DCA66-47B3-71C8-A762-6A5186DE9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52" y="263655"/>
            <a:ext cx="3507998" cy="757252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MSE process 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75CFAC-D1CF-F632-4590-7C98482ACA3B}"/>
              </a:ext>
            </a:extLst>
          </p:cNvPr>
          <p:cNvCxnSpPr>
            <a:cxnSpLocks/>
          </p:cNvCxnSpPr>
          <p:nvPr/>
        </p:nvCxnSpPr>
        <p:spPr>
          <a:xfrm flipV="1">
            <a:off x="2833310" y="3326240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3909DB-3C08-6436-DA83-D49D9069F295}"/>
              </a:ext>
            </a:extLst>
          </p:cNvPr>
          <p:cNvCxnSpPr>
            <a:cxnSpLocks/>
          </p:cNvCxnSpPr>
          <p:nvPr/>
        </p:nvCxnSpPr>
        <p:spPr>
          <a:xfrm flipV="1">
            <a:off x="2833310" y="4394568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0457F-6CC4-E807-A826-2559E6CEC28D}"/>
              </a:ext>
            </a:extLst>
          </p:cNvPr>
          <p:cNvCxnSpPr>
            <a:cxnSpLocks/>
          </p:cNvCxnSpPr>
          <p:nvPr/>
        </p:nvCxnSpPr>
        <p:spPr>
          <a:xfrm flipV="1">
            <a:off x="6185949" y="5070794"/>
            <a:ext cx="0" cy="634657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F3BF22-A2D5-E565-09FC-13474AA2598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063468" y="5705451"/>
            <a:ext cx="1125539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48D8F5-A6C9-A0FA-2216-55A34D0E5A32}"/>
              </a:ext>
            </a:extLst>
          </p:cNvPr>
          <p:cNvCxnSpPr>
            <a:cxnSpLocks/>
          </p:cNvCxnSpPr>
          <p:nvPr/>
        </p:nvCxnSpPr>
        <p:spPr>
          <a:xfrm flipV="1">
            <a:off x="2828267" y="2073349"/>
            <a:ext cx="3357682" cy="17075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7E670B-06BE-8CCA-FD45-D5F87C28F0C5}"/>
              </a:ext>
            </a:extLst>
          </p:cNvPr>
          <p:cNvCxnSpPr>
            <a:cxnSpLocks/>
          </p:cNvCxnSpPr>
          <p:nvPr/>
        </p:nvCxnSpPr>
        <p:spPr>
          <a:xfrm>
            <a:off x="6189007" y="2081175"/>
            <a:ext cx="0" cy="775276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55666E7-A5AB-A40E-0256-42131F72F3CC}"/>
              </a:ext>
            </a:extLst>
          </p:cNvPr>
          <p:cNvCxnSpPr>
            <a:cxnSpLocks/>
          </p:cNvCxnSpPr>
          <p:nvPr/>
        </p:nvCxnSpPr>
        <p:spPr>
          <a:xfrm>
            <a:off x="6934013" y="4403070"/>
            <a:ext cx="284755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3C2AAB-4B6F-BF22-2405-F4A30CBC5A35}"/>
              </a:ext>
            </a:extLst>
          </p:cNvPr>
          <p:cNvCxnSpPr>
            <a:cxnSpLocks/>
          </p:cNvCxnSpPr>
          <p:nvPr/>
        </p:nvCxnSpPr>
        <p:spPr>
          <a:xfrm flipV="1">
            <a:off x="820776" y="3811708"/>
            <a:ext cx="1345" cy="261722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34A871A-466D-E780-53C0-110370B40AA0}"/>
              </a:ext>
            </a:extLst>
          </p:cNvPr>
          <p:cNvSpPr txBox="1"/>
          <p:nvPr/>
        </p:nvSpPr>
        <p:spPr>
          <a:xfrm>
            <a:off x="7897488" y="4394469"/>
            <a:ext cx="16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MP adopted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C0E1B-F8CF-BF46-A271-4D8621998B51}"/>
              </a:ext>
            </a:extLst>
          </p:cNvPr>
          <p:cNvSpPr txBox="1"/>
          <p:nvPr/>
        </p:nvSpPr>
        <p:spPr>
          <a:xfrm>
            <a:off x="7560426" y="866200"/>
            <a:ext cx="4227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dirty="0">
                <a:solidFill>
                  <a:srgbClr val="5DBAC7"/>
                </a:solidFill>
              </a:rPr>
              <a:t>Operating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solidFill>
                  <a:srgbClr val="A7EB99"/>
                </a:solidFill>
              </a:rPr>
              <a:t>Management Procedures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solidFill>
                  <a:schemeClr val="bg1">
                    <a:lumMod val="50000"/>
                    <a:lumOff val="50000"/>
                  </a:schemeClr>
                </a:solidFill>
              </a:rPr>
              <a:t>MSE calculations &amp;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solidFill>
                  <a:srgbClr val="FDC85D"/>
                </a:solidFill>
              </a:rPr>
              <a:t>Performance metrics</a:t>
            </a:r>
            <a:endParaRPr lang="en-CA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solidFill>
                  <a:srgbClr val="83E5CE"/>
                </a:solidFill>
              </a:rPr>
              <a:t>Exceptional circumstances </a:t>
            </a:r>
          </a:p>
        </p:txBody>
      </p:sp>
    </p:spTree>
    <p:extLst>
      <p:ext uri="{BB962C8B-B14F-4D97-AF65-F5344CB8AC3E}">
        <p14:creationId xmlns:p14="http://schemas.microsoft.com/office/powerpoint/2010/main" val="247512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1169-C0AC-6AE5-7E63-01F9E6FEA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82AD908-04F9-C431-9857-AA5663C5E616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1: Overview of openMSE Code and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32285-59C9-A591-D230-552C74480DCA}"/>
              </a:ext>
            </a:extLst>
          </p:cNvPr>
          <p:cNvSpPr txBox="1"/>
          <p:nvPr/>
        </p:nvSpPr>
        <p:spPr>
          <a:xfrm>
            <a:off x="728004" y="1991041"/>
            <a:ext cx="426274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Custom Performance Metrics: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CustomPMs.R</a:t>
            </a:r>
            <a:r>
              <a:rPr lang="en-US" dirty="0"/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Modify or Add as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B0203-7B6A-B8CB-23D7-7E60E6E5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48" y="2063680"/>
            <a:ext cx="6769448" cy="27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56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B7257-DDED-14F5-27E4-E1B5B9D7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7DE8CE8E-BC81-5A52-E7B0-100D03593EE3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2: Blue Shark Case Study – Base Case</a:t>
            </a:r>
          </a:p>
        </p:txBody>
      </p:sp>
    </p:spTree>
    <p:extLst>
      <p:ext uri="{BB962C8B-B14F-4D97-AF65-F5344CB8AC3E}">
        <p14:creationId xmlns:p14="http://schemas.microsoft.com/office/powerpoint/2010/main" val="1450134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354BC-8313-8E67-BB93-6EA4D9FCA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96DDABE8-94A8-B89D-2DC3-52991E657D8D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2: Blue Shark Case Study – Base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68546-39A3-1782-6409-3DBA983E9B24}"/>
              </a:ext>
            </a:extLst>
          </p:cNvPr>
          <p:cNvSpPr txBox="1"/>
          <p:nvPr/>
        </p:nvSpPr>
        <p:spPr>
          <a:xfrm>
            <a:off x="457748" y="1640663"/>
            <a:ext cx="42627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Custom Management Procedures: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example MPs: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Emp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Spict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Modify in </a:t>
            </a:r>
            <a:r>
              <a:rPr lang="en-US" dirty="0" err="1"/>
              <a:t>CustomMPs.R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1E34B-5F7B-6A58-EEDB-7B5B7511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754" y="1111621"/>
            <a:ext cx="6235032" cy="55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20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0B6B6-1596-0649-7592-5B56C668C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8630F6AF-B8C7-AD20-F237-C14362BFC779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2: Blue Shark Case Study – Base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0C3B7-D77A-4946-4EBC-0049A34082D5}"/>
              </a:ext>
            </a:extLst>
          </p:cNvPr>
          <p:cNvSpPr txBox="1"/>
          <p:nvPr/>
        </p:nvSpPr>
        <p:spPr>
          <a:xfrm>
            <a:off x="457748" y="1640663"/>
            <a:ext cx="51269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Emp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Flexible Empirical MP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versions included in </a:t>
            </a:r>
            <a:r>
              <a:rPr lang="en-US" dirty="0" err="1"/>
              <a:t>CustomMPs.R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Modify or Add as needed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Guide for customizing Emp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7C83C-B38E-DA37-32C9-F641986A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492" y="1288145"/>
            <a:ext cx="6025661" cy="5326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5468A8-5E05-2584-C879-2149A858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04" y="3584089"/>
            <a:ext cx="4252754" cy="2561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97194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963D0-259B-3AAB-1DDD-130B5311E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14F9DCF1-BE65-88F4-4655-0717FAB318D8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2: Blue Shark Case Study – Base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775AD-C409-CBE9-13ED-2233CFA26FFF}"/>
              </a:ext>
            </a:extLst>
          </p:cNvPr>
          <p:cNvSpPr txBox="1"/>
          <p:nvPr/>
        </p:nvSpPr>
        <p:spPr>
          <a:xfrm>
            <a:off x="457748" y="1640663"/>
            <a:ext cx="512692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/>
              <a:t>Spict</a:t>
            </a:r>
            <a:endParaRPr lang="en-US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Stochastic surplus production model in continuous time (</a:t>
            </a:r>
            <a:r>
              <a:rPr lang="en-US" dirty="0">
                <a:hlinkClick r:id="rId2"/>
              </a:rPr>
              <a:t>Pederson &amp; Berg 2016) 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Two versions included in </a:t>
            </a:r>
            <a:r>
              <a:rPr lang="en-US" dirty="0" err="1"/>
              <a:t>CustomMPs.R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Modify or Add as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E4D49B-361D-A6D0-9E83-0EC8EE40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64" y="1275326"/>
            <a:ext cx="6025661" cy="5326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F1030-41E0-86D9-771A-B679B876E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75" y="3429000"/>
            <a:ext cx="3242581" cy="31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90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A4B84-6B98-A53B-BA2D-3832C2A6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781C987-537B-1D03-0D8D-A3E10E9D3E63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777217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Emp: general-purpose empirical 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24AA8-D400-336E-F595-FF5F3E2444B0}"/>
              </a:ext>
            </a:extLst>
          </p:cNvPr>
          <p:cNvSpPr txBox="1"/>
          <p:nvPr/>
        </p:nvSpPr>
        <p:spPr>
          <a:xfrm>
            <a:off x="230516" y="1873587"/>
            <a:ext cx="450358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Calculates TACs based on relative abundance index data.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Can incorporate an empirical harvest control rule. </a:t>
            </a:r>
          </a:p>
          <a:p>
            <a:pPr marL="800100" lvl="1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HCR calibration is based on recent (current) index levels and catch rates.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D7BF4-C388-559C-C8BA-41347121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66"/>
          <a:stretch>
            <a:fillRect/>
          </a:stretch>
        </p:blipFill>
        <p:spPr>
          <a:xfrm>
            <a:off x="4819490" y="1654232"/>
            <a:ext cx="6972113" cy="36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63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F22F-6200-7161-1BD8-C548D139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6" y="132369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0070C0"/>
                </a:solidFill>
              </a:rPr>
              <a:t>Calibration (</a:t>
            </a:r>
            <a:r>
              <a:rPr lang="en-CA" sz="3600" dirty="0" err="1">
                <a:solidFill>
                  <a:srgbClr val="0070C0"/>
                </a:solidFill>
              </a:rPr>
              <a:t>Ind_fac</a:t>
            </a:r>
            <a:r>
              <a:rPr lang="en-CA" sz="3600" dirty="0">
                <a:solidFill>
                  <a:srgbClr val="0070C0"/>
                </a:solidFill>
              </a:rPr>
              <a:t>, curI_2_target, </a:t>
            </a:r>
            <a:r>
              <a:rPr lang="en-CA" sz="3600" dirty="0" err="1">
                <a:solidFill>
                  <a:srgbClr val="0070C0"/>
                </a:solidFill>
              </a:rPr>
              <a:t>calib_yrs</a:t>
            </a:r>
            <a:r>
              <a:rPr lang="en-CA" sz="36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4916-A25C-A110-2F74-55E95C34D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578" y="1457932"/>
            <a:ext cx="60031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‘recent index levels are approximately half SSBMSY’</a:t>
            </a:r>
          </a:p>
          <a:p>
            <a:pPr marL="0" indent="0">
              <a:buNone/>
            </a:pPr>
            <a:r>
              <a:rPr lang="en-CA" dirty="0">
                <a:solidFill>
                  <a:srgbClr val="C00000"/>
                </a:solidFill>
              </a:rPr>
              <a:t>curI_2_target = 0.5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‘recent catch rates are approximately four times FMSY’</a:t>
            </a:r>
          </a:p>
          <a:p>
            <a:pPr marL="0" indent="0">
              <a:buNone/>
            </a:pPr>
            <a:r>
              <a:rPr lang="en-CA" dirty="0" err="1">
                <a:solidFill>
                  <a:srgbClr val="C00000"/>
                </a:solidFill>
              </a:rPr>
              <a:t>Ind_fac</a:t>
            </a:r>
            <a:r>
              <a:rPr lang="en-CA" dirty="0">
                <a:solidFill>
                  <a:srgbClr val="C00000"/>
                </a:solidFill>
              </a:rPr>
              <a:t> = 1/4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 definition of ‘recent’ is a certain number of years (</a:t>
            </a:r>
            <a:r>
              <a:rPr lang="en-CA" dirty="0" err="1">
                <a:solidFill>
                  <a:srgbClr val="C00000"/>
                </a:solidFill>
              </a:rPr>
              <a:t>calib_yrs</a:t>
            </a:r>
            <a:r>
              <a:rPr lang="en-CA" dirty="0"/>
              <a:t>) of the recent historical time series (observed data)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D43D6-0AD6-3BEF-3CCF-45C551B76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98" y="1457932"/>
            <a:ext cx="5270268" cy="4672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01994A-095C-E87A-8842-AE39EBCA6012}"/>
              </a:ext>
            </a:extLst>
          </p:cNvPr>
          <p:cNvSpPr txBox="1"/>
          <p:nvPr/>
        </p:nvSpPr>
        <p:spPr>
          <a:xfrm>
            <a:off x="9350432" y="1088600"/>
            <a:ext cx="244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 err="1">
                <a:solidFill>
                  <a:srgbClr val="C00000"/>
                </a:solidFill>
              </a:rPr>
              <a:t>calib_yrs</a:t>
            </a:r>
            <a:r>
              <a:rPr lang="en-CA" dirty="0">
                <a:solidFill>
                  <a:srgbClr val="C00000"/>
                </a:solidFill>
              </a:rPr>
              <a:t> = 10</a:t>
            </a:r>
          </a:p>
        </p:txBody>
      </p:sp>
    </p:spTree>
    <p:extLst>
      <p:ext uri="{BB962C8B-B14F-4D97-AF65-F5344CB8AC3E}">
        <p14:creationId xmlns:p14="http://schemas.microsoft.com/office/powerpoint/2010/main" val="1372596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C04DA-B3B2-17D4-12A8-13A8FC98E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2FA5-E005-3E8B-3819-CC2082478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16" y="132369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0070C0"/>
                </a:solidFill>
              </a:rPr>
              <a:t>Index smoothing (</a:t>
            </a:r>
            <a:r>
              <a:rPr lang="en-CA" sz="3600" dirty="0" err="1">
                <a:solidFill>
                  <a:srgbClr val="0070C0"/>
                </a:solidFill>
              </a:rPr>
              <a:t>enp_mult</a:t>
            </a:r>
            <a:r>
              <a:rPr lang="en-CA" sz="3600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1D35D-EF69-3480-0A0B-5C97BFB7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43"/>
          <a:stretch>
            <a:fillRect/>
          </a:stretch>
        </p:blipFill>
        <p:spPr>
          <a:xfrm>
            <a:off x="5848150" y="1635718"/>
            <a:ext cx="5282956" cy="3908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7ED085-32CB-BBF3-A18E-6E8B6A9B0606}"/>
              </a:ext>
            </a:extLst>
          </p:cNvPr>
          <p:cNvSpPr txBox="1"/>
          <p:nvPr/>
        </p:nvSpPr>
        <p:spPr>
          <a:xfrm>
            <a:off x="798022" y="1457932"/>
            <a:ext cx="4792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Indices are smoothed in an attempt to separate signal from noise.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parameter </a:t>
            </a:r>
            <a:r>
              <a:rPr lang="en-CA" dirty="0" err="1">
                <a:solidFill>
                  <a:srgbClr val="C00000"/>
                </a:solidFill>
              </a:rPr>
              <a:t>enp_mult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alters the number of smoothing parameters (</a:t>
            </a:r>
            <a:r>
              <a:rPr lang="en-CA" i="1" dirty="0"/>
              <a:t>p</a:t>
            </a:r>
            <a:r>
              <a:rPr lang="en-CA" dirty="0"/>
              <a:t>) in a polynomial smoother.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Parameterized as a multiplier of index length in order to maintain the same degree of smoothing as the length of the index (</a:t>
            </a:r>
            <a:r>
              <a:rPr lang="en-CA" i="1" dirty="0"/>
              <a:t>l</a:t>
            </a:r>
            <a:r>
              <a:rPr lang="en-CA" dirty="0"/>
              <a:t>) increases under projections (</a:t>
            </a:r>
            <a:r>
              <a:rPr lang="en-CA" i="1" dirty="0"/>
              <a:t>p</a:t>
            </a:r>
            <a:r>
              <a:rPr lang="en-CA" dirty="0"/>
              <a:t> = </a:t>
            </a:r>
            <a:r>
              <a:rPr lang="en-CA" i="1" dirty="0"/>
              <a:t>l</a:t>
            </a:r>
            <a:r>
              <a:rPr lang="en-CA" dirty="0"/>
              <a:t> * </a:t>
            </a:r>
            <a:r>
              <a:rPr lang="en-CA" dirty="0" err="1">
                <a:solidFill>
                  <a:srgbClr val="C00000"/>
                </a:solidFill>
              </a:rPr>
              <a:t>enp_mult</a:t>
            </a:r>
            <a:r>
              <a:rPr lang="en-CA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appropriate value of </a:t>
            </a:r>
            <a:r>
              <a:rPr lang="en-CA" dirty="0" err="1">
                <a:solidFill>
                  <a:srgbClr val="C00000"/>
                </a:solidFill>
              </a:rPr>
              <a:t>enp_mult</a:t>
            </a:r>
            <a:r>
              <a:rPr lang="en-CA" dirty="0">
                <a:solidFill>
                  <a:srgbClr val="C00000"/>
                </a:solidFill>
              </a:rPr>
              <a:t> </a:t>
            </a:r>
            <a:r>
              <a:rPr lang="en-CA" dirty="0"/>
              <a:t>depends on the natural variability and observation error of the individual case. </a:t>
            </a:r>
          </a:p>
        </p:txBody>
      </p:sp>
    </p:spTree>
    <p:extLst>
      <p:ext uri="{BB962C8B-B14F-4D97-AF65-F5344CB8AC3E}">
        <p14:creationId xmlns:p14="http://schemas.microsoft.com/office/powerpoint/2010/main" val="119836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9512EAC-4E66-45E4-9AD2-9401795B1A03}"/>
              </a:ext>
            </a:extLst>
          </p:cNvPr>
          <p:cNvSpPr txBox="1">
            <a:spLocks/>
          </p:cNvSpPr>
          <p:nvPr/>
        </p:nvSpPr>
        <p:spPr>
          <a:xfrm>
            <a:off x="455816" y="132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>
                <a:solidFill>
                  <a:srgbClr val="0070C0"/>
                </a:solidFill>
              </a:rPr>
              <a:t>Control points (HCR_CP_B, HCR_CP_TAC)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21B6B-2948-8ADA-9DF3-F1B4F527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4" y="1259724"/>
            <a:ext cx="7633754" cy="53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11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1D2D-E514-88E5-BF69-5B2E5BB6E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248746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Catch equivalency of F control systems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92568-73A7-C313-B5B2-D6AB89EB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6663"/>
            <a:ext cx="10425545" cy="50929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C8C34-12E0-6672-FF04-9A96124899B1}"/>
              </a:ext>
            </a:extLst>
          </p:cNvPr>
          <p:cNvCxnSpPr/>
          <p:nvPr/>
        </p:nvCxnSpPr>
        <p:spPr>
          <a:xfrm>
            <a:off x="8686800" y="4443153"/>
            <a:ext cx="706582" cy="1064029"/>
          </a:xfrm>
          <a:prstGeom prst="line">
            <a:avLst/>
          </a:prstGeom>
          <a:ln w="28575">
            <a:solidFill>
              <a:srgbClr val="95B4D7">
                <a:alpha val="3882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AA4F7-AA7D-C44A-04F1-E45DFE3E6776}"/>
              </a:ext>
            </a:extLst>
          </p:cNvPr>
          <p:cNvCxnSpPr>
            <a:cxnSpLocks/>
          </p:cNvCxnSpPr>
          <p:nvPr/>
        </p:nvCxnSpPr>
        <p:spPr>
          <a:xfrm>
            <a:off x="8686800" y="3361113"/>
            <a:ext cx="1384069" cy="2146069"/>
          </a:xfrm>
          <a:prstGeom prst="line">
            <a:avLst/>
          </a:prstGeom>
          <a:ln w="28575">
            <a:solidFill>
              <a:srgbClr val="95B4D7">
                <a:alpha val="3882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456C9-32EB-61E6-5FC3-1344BDCF2681}"/>
              </a:ext>
            </a:extLst>
          </p:cNvPr>
          <p:cNvCxnSpPr>
            <a:cxnSpLocks/>
          </p:cNvCxnSpPr>
          <p:nvPr/>
        </p:nvCxnSpPr>
        <p:spPr>
          <a:xfrm>
            <a:off x="8699268" y="2280140"/>
            <a:ext cx="2065714" cy="3227042"/>
          </a:xfrm>
          <a:prstGeom prst="line">
            <a:avLst/>
          </a:prstGeom>
          <a:ln w="28575">
            <a:solidFill>
              <a:srgbClr val="95B4D7">
                <a:alpha val="3882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58E1AC-A1D2-A02C-9DF0-76BC945FF697}"/>
              </a:ext>
            </a:extLst>
          </p:cNvPr>
          <p:cNvCxnSpPr>
            <a:cxnSpLocks/>
          </p:cNvCxnSpPr>
          <p:nvPr/>
        </p:nvCxnSpPr>
        <p:spPr>
          <a:xfrm>
            <a:off x="9393382" y="2280140"/>
            <a:ext cx="1812174" cy="2832187"/>
          </a:xfrm>
          <a:prstGeom prst="line">
            <a:avLst/>
          </a:prstGeom>
          <a:ln w="28575">
            <a:solidFill>
              <a:srgbClr val="95B4D7">
                <a:alpha val="3882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963D4CA-890E-2EA9-AE9E-2AF86A701531}"/>
              </a:ext>
            </a:extLst>
          </p:cNvPr>
          <p:cNvCxnSpPr>
            <a:cxnSpLocks/>
          </p:cNvCxnSpPr>
          <p:nvPr/>
        </p:nvCxnSpPr>
        <p:spPr>
          <a:xfrm>
            <a:off x="10070869" y="2280140"/>
            <a:ext cx="1134687" cy="1793096"/>
          </a:xfrm>
          <a:prstGeom prst="line">
            <a:avLst/>
          </a:prstGeom>
          <a:ln w="28575">
            <a:solidFill>
              <a:srgbClr val="95B4D7">
                <a:alpha val="3882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01579F-CAAF-0276-8A75-BFAB88DAE9BE}"/>
              </a:ext>
            </a:extLst>
          </p:cNvPr>
          <p:cNvCxnSpPr>
            <a:cxnSpLocks/>
          </p:cNvCxnSpPr>
          <p:nvPr/>
        </p:nvCxnSpPr>
        <p:spPr>
          <a:xfrm>
            <a:off x="10764982" y="2280140"/>
            <a:ext cx="440574" cy="716598"/>
          </a:xfrm>
          <a:prstGeom prst="line">
            <a:avLst/>
          </a:prstGeom>
          <a:ln w="28575">
            <a:solidFill>
              <a:srgbClr val="95B4D7">
                <a:alpha val="38824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06FE08-55DF-EB69-99EC-D5E65C160C17}"/>
              </a:ext>
            </a:extLst>
          </p:cNvPr>
          <p:cNvCxnSpPr>
            <a:cxnSpLocks/>
          </p:cNvCxnSpPr>
          <p:nvPr/>
        </p:nvCxnSpPr>
        <p:spPr>
          <a:xfrm flipH="1">
            <a:off x="9119062" y="2888673"/>
            <a:ext cx="675410" cy="26164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58B096-2A3C-C464-B2F2-FFD603D4984D}"/>
              </a:ext>
            </a:extLst>
          </p:cNvPr>
          <p:cNvCxnSpPr>
            <a:cxnSpLocks/>
          </p:cNvCxnSpPr>
          <p:nvPr/>
        </p:nvCxnSpPr>
        <p:spPr>
          <a:xfrm flipV="1">
            <a:off x="9794472" y="2886595"/>
            <a:ext cx="1411084" cy="46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57A6EB1-92BB-2C56-B6B0-AD735444A6A6}"/>
              </a:ext>
            </a:extLst>
          </p:cNvPr>
          <p:cNvSpPr txBox="1"/>
          <p:nvPr/>
        </p:nvSpPr>
        <p:spPr>
          <a:xfrm>
            <a:off x="8740833" y="2476799"/>
            <a:ext cx="2951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b="1" dirty="0">
                <a:solidFill>
                  <a:srgbClr val="FF0000"/>
                </a:solidFill>
              </a:rPr>
              <a:t>Equivalent aggressive hockey stick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8474AC1-C80A-A593-A62C-AF7ADEAA8368}"/>
              </a:ext>
            </a:extLst>
          </p:cNvPr>
          <p:cNvSpPr/>
          <p:nvPr/>
        </p:nvSpPr>
        <p:spPr>
          <a:xfrm>
            <a:off x="10019952" y="3288192"/>
            <a:ext cx="126770" cy="114993"/>
          </a:xfrm>
          <a:prstGeom prst="ellipse">
            <a:avLst/>
          </a:prstGeom>
          <a:solidFill>
            <a:srgbClr val="005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36B3D3C-805B-86A9-B824-6DD8CA21C16D}"/>
              </a:ext>
            </a:extLst>
          </p:cNvPr>
          <p:cNvSpPr/>
          <p:nvPr/>
        </p:nvSpPr>
        <p:spPr>
          <a:xfrm>
            <a:off x="10354540" y="3834461"/>
            <a:ext cx="126770" cy="114993"/>
          </a:xfrm>
          <a:prstGeom prst="ellipse">
            <a:avLst/>
          </a:prstGeom>
          <a:solidFill>
            <a:srgbClr val="FFA2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F599ECC-C202-C36E-663D-7273CA5F9925}"/>
              </a:ext>
            </a:extLst>
          </p:cNvPr>
          <p:cNvSpPr/>
          <p:nvPr/>
        </p:nvSpPr>
        <p:spPr>
          <a:xfrm>
            <a:off x="9732125" y="2851265"/>
            <a:ext cx="126770" cy="1149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422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BB350-4A6A-B752-B8BE-19A7F852C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CC793D-895F-CF5E-CB5B-BF712D308559}"/>
              </a:ext>
            </a:extLst>
          </p:cNvPr>
          <p:cNvSpPr/>
          <p:nvPr/>
        </p:nvSpPr>
        <p:spPr>
          <a:xfrm>
            <a:off x="1372737" y="3919843"/>
            <a:ext cx="1459228" cy="1052267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A5BF4C-11A7-AD76-FB9D-F254F3DA5713}"/>
              </a:ext>
            </a:extLst>
          </p:cNvPr>
          <p:cNvSpPr/>
          <p:nvPr/>
        </p:nvSpPr>
        <p:spPr>
          <a:xfrm>
            <a:off x="3320150" y="2935437"/>
            <a:ext cx="1521942" cy="2045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CA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 conditioning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B61479-89C2-47D5-7677-8811A441984D}"/>
              </a:ext>
            </a:extLst>
          </p:cNvPr>
          <p:cNvSpPr/>
          <p:nvPr/>
        </p:nvSpPr>
        <p:spPr>
          <a:xfrm>
            <a:off x="1354149" y="2930027"/>
            <a:ext cx="1477815" cy="776002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uncertainties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D19DCAB-8AE8-7DF9-521E-B4D3E9A71FA7}"/>
              </a:ext>
            </a:extLst>
          </p:cNvPr>
          <p:cNvCxnSpPr>
            <a:cxnSpLocks/>
          </p:cNvCxnSpPr>
          <p:nvPr/>
        </p:nvCxnSpPr>
        <p:spPr>
          <a:xfrm flipV="1">
            <a:off x="2833310" y="3326240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EC90FF-A6E3-B949-38E4-92E5AC613EF2}"/>
              </a:ext>
            </a:extLst>
          </p:cNvPr>
          <p:cNvCxnSpPr>
            <a:cxnSpLocks/>
          </p:cNvCxnSpPr>
          <p:nvPr/>
        </p:nvCxnSpPr>
        <p:spPr>
          <a:xfrm flipV="1">
            <a:off x="2833310" y="4394568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F270A7-D853-4037-F312-61E9FC0E1E58}"/>
              </a:ext>
            </a:extLst>
          </p:cNvPr>
          <p:cNvSpPr txBox="1"/>
          <p:nvPr/>
        </p:nvSpPr>
        <p:spPr>
          <a:xfrm>
            <a:off x="502921" y="447329"/>
            <a:ext cx="422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400" dirty="0">
                <a:solidFill>
                  <a:srgbClr val="5DBAC7"/>
                </a:solidFill>
              </a:rPr>
              <a:t>Operating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7E997-226D-6F43-F428-B536153BC888}"/>
              </a:ext>
            </a:extLst>
          </p:cNvPr>
          <p:cNvSpPr txBox="1"/>
          <p:nvPr/>
        </p:nvSpPr>
        <p:spPr>
          <a:xfrm>
            <a:off x="5906192" y="551289"/>
            <a:ext cx="5868786" cy="575542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== Use Stock Synthesis Assessment as OM ====</a:t>
            </a:r>
          </a:p>
          <a:p>
            <a:endParaRPr lang="en-CA" sz="16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CA" sz="16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- From SS3 assessment directory ----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OM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SS2OM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>
                <a:solidFill>
                  <a:srgbClr val="A8D8AE"/>
                </a:solidFill>
                <a:latin typeface="Lucida Console" panose="020B0609040504020204" pitchFamily="49" charset="0"/>
              </a:rPr>
              <a:t>‘C:/</a:t>
            </a:r>
            <a:r>
              <a:rPr lang="en-CA" sz="1600" dirty="0" err="1">
                <a:solidFill>
                  <a:srgbClr val="A8D8AE"/>
                </a:solidFill>
                <a:latin typeface="Lucida Console" panose="020B0609040504020204" pitchFamily="49" charset="0"/>
              </a:rPr>
              <a:t>An_Assessment</a:t>
            </a:r>
            <a:r>
              <a:rPr lang="en-CA" sz="1600" dirty="0">
                <a:solidFill>
                  <a:srgbClr val="A8D8AE"/>
                </a:solidFill>
                <a:latin typeface="Lucida Console" panose="020B0609040504020204" pitchFamily="49" charset="0"/>
              </a:rPr>
              <a:t>’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CA" sz="1600" dirty="0">
              <a:latin typeface="Lucida Console" panose="020B0609040504020204" pitchFamily="49" charset="0"/>
            </a:endParaRPr>
          </a:p>
          <a:p>
            <a:r>
              <a:rPr lang="en-CA" sz="16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- From an r4ss output list ---------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SS_out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r4ss::</a:t>
            </a:r>
            <a:r>
              <a:rPr lang="en-CA" sz="1600" dirty="0" err="1">
                <a:latin typeface="Lucida Console" panose="020B0609040504020204" pitchFamily="49" charset="0"/>
              </a:rPr>
              <a:t>SS_output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>
                <a:solidFill>
                  <a:srgbClr val="A8D8AE"/>
                </a:solidFill>
                <a:latin typeface="Lucida Console" panose="020B0609040504020204" pitchFamily="49" charset="0"/>
              </a:rPr>
              <a:t>‘C:/</a:t>
            </a:r>
            <a:r>
              <a:rPr lang="en-CA" sz="1600" dirty="0" err="1">
                <a:solidFill>
                  <a:srgbClr val="A8D8AE"/>
                </a:solidFill>
                <a:latin typeface="Lucida Console" panose="020B0609040504020204" pitchFamily="49" charset="0"/>
              </a:rPr>
              <a:t>An_Assessment</a:t>
            </a:r>
            <a:r>
              <a:rPr lang="en-CA" sz="1600" dirty="0">
                <a:solidFill>
                  <a:srgbClr val="A8D8AE"/>
                </a:solidFill>
                <a:latin typeface="Lucida Console" panose="020B0609040504020204" pitchFamily="49" charset="0"/>
              </a:rPr>
              <a:t>’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OM    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SS2OM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>
                <a:latin typeface="Lucida Console" panose="020B0609040504020204" pitchFamily="49" charset="0"/>
              </a:rPr>
              <a:t>SS_out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CA" sz="1600" dirty="0">
              <a:latin typeface="Lucida Console" panose="020B0609040504020204" pitchFamily="49" charset="0"/>
            </a:endParaRPr>
          </a:p>
          <a:p>
            <a:endParaRPr lang="en-CA" sz="1600" dirty="0">
              <a:latin typeface="Lucida Console" panose="020B0609040504020204" pitchFamily="49" charset="0"/>
            </a:endParaRPr>
          </a:p>
          <a:p>
            <a:r>
              <a:rPr lang="en-CA" sz="16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== Use Any Conditioned Model Outputs =======</a:t>
            </a:r>
          </a:p>
          <a:p>
            <a:endParaRPr lang="en-CA" sz="1600" dirty="0">
              <a:latin typeface="Lucida Console" panose="020B0609040504020204" pitchFamily="49" charset="0"/>
            </a:endParaRPr>
          </a:p>
          <a:p>
            <a:r>
              <a:rPr lang="en-CA" sz="1600" dirty="0" err="1">
                <a:latin typeface="Lucida Console" panose="020B0609040504020204" pitchFamily="49" charset="0"/>
              </a:rPr>
              <a:t>jjmfit</a:t>
            </a:r>
            <a:r>
              <a:rPr lang="en-CA" sz="1600" dirty="0">
                <a:latin typeface="Lucida Console" panose="020B0609040504020204" pitchFamily="49" charset="0"/>
              </a:rPr>
              <a:t>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</a:t>
            </a:r>
            <a:r>
              <a:rPr lang="en-CA" sz="1600" dirty="0" err="1">
                <a:latin typeface="Lucida Console" panose="020B0609040504020204" pitchFamily="49" charset="0"/>
              </a:rPr>
              <a:t>jjm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pac_jack_mack_dat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CA" sz="1600" dirty="0">
              <a:latin typeface="Lucida Console" panose="020B0609040504020204" pitchFamily="49" charset="0"/>
            </a:endParaRPr>
          </a:p>
          <a:p>
            <a:r>
              <a:rPr lang="en-CA" sz="1600" dirty="0" err="1">
                <a:latin typeface="Lucida Console" panose="020B0609040504020204" pitchFamily="49" charset="0"/>
              </a:rPr>
              <a:t>naa</a:t>
            </a:r>
            <a:r>
              <a:rPr lang="en-CA" sz="1600" dirty="0">
                <a:latin typeface="Lucida Console" panose="020B0609040504020204" pitchFamily="49" charset="0"/>
              </a:rPr>
              <a:t>  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</a:t>
            </a:r>
            <a:r>
              <a:rPr lang="en-CA" sz="1600" dirty="0" err="1">
                <a:latin typeface="Lucida Console" panose="020B0609040504020204" pitchFamily="49" charset="0"/>
              </a:rPr>
              <a:t>get_numbers_at_age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jjmfit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faa</a:t>
            </a:r>
            <a:r>
              <a:rPr lang="en-CA" sz="1600" dirty="0">
                <a:latin typeface="Lucida Console" panose="020B0609040504020204" pitchFamily="49" charset="0"/>
              </a:rPr>
              <a:t>  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</a:t>
            </a:r>
            <a:r>
              <a:rPr lang="en-CA" sz="1600" dirty="0" err="1">
                <a:latin typeface="Lucida Console" panose="020B0609040504020204" pitchFamily="49" charset="0"/>
              </a:rPr>
              <a:t>get_F_at_age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jjmfit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waa</a:t>
            </a:r>
            <a:r>
              <a:rPr lang="en-CA" sz="1600" dirty="0">
                <a:latin typeface="Lucida Console" panose="020B0609040504020204" pitchFamily="49" charset="0"/>
              </a:rPr>
              <a:t>  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</a:t>
            </a:r>
            <a:r>
              <a:rPr lang="en-CA" sz="1600" dirty="0" err="1">
                <a:latin typeface="Lucida Console" panose="020B0609040504020204" pitchFamily="49" charset="0"/>
              </a:rPr>
              <a:t>get_weight_at_age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jjmfit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Mataa</a:t>
            </a:r>
            <a:r>
              <a:rPr lang="en-CA" sz="1600" dirty="0">
                <a:latin typeface="Lucida Console" panose="020B0609040504020204" pitchFamily="49" charset="0"/>
              </a:rPr>
              <a:t>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</a:t>
            </a:r>
            <a:r>
              <a:rPr lang="en-CA" sz="1600" dirty="0" err="1">
                <a:latin typeface="Lucida Console" panose="020B0609040504020204" pitchFamily="49" charset="0"/>
              </a:rPr>
              <a:t>get_maturity_at_age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jjmfit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>
                <a:latin typeface="Lucida Console" panose="020B0609040504020204" pitchFamily="49" charset="0"/>
              </a:rPr>
              <a:t>Maa  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 </a:t>
            </a:r>
            <a:r>
              <a:rPr lang="en-CA" sz="1600" dirty="0" err="1">
                <a:latin typeface="Lucida Console" panose="020B0609040504020204" pitchFamily="49" charset="0"/>
              </a:rPr>
              <a:t>get_M_at_age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jjmfit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CA" sz="1600" dirty="0" err="1">
                <a:latin typeface="Lucida Console" panose="020B0609040504020204" pitchFamily="49" charset="0"/>
              </a:rPr>
              <a:t>laa</a:t>
            </a:r>
            <a:r>
              <a:rPr lang="en-CA" sz="1600" dirty="0">
                <a:latin typeface="Lucida Console" panose="020B0609040504020204" pitchFamily="49" charset="0"/>
              </a:rPr>
              <a:t>  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</a:t>
            </a:r>
            <a:r>
              <a:rPr lang="en-CA" sz="1600" dirty="0" err="1">
                <a:latin typeface="Lucida Console" panose="020B0609040504020204" pitchFamily="49" charset="0"/>
              </a:rPr>
              <a:t>get_length_at_age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en-CA" sz="1600" dirty="0" err="1">
                <a:latin typeface="Lucida Console" panose="020B0609040504020204" pitchFamily="49" charset="0"/>
              </a:rPr>
              <a:t>jjmfit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CA" sz="1600" dirty="0">
              <a:latin typeface="Lucida Console" panose="020B0609040504020204" pitchFamily="49" charset="0"/>
            </a:endParaRPr>
          </a:p>
          <a:p>
            <a:r>
              <a:rPr lang="en-CA" sz="1600" dirty="0">
                <a:latin typeface="Lucida Console" panose="020B0609040504020204" pitchFamily="49" charset="0"/>
              </a:rPr>
              <a:t>OM 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=</a:t>
            </a:r>
            <a:r>
              <a:rPr lang="en-CA" sz="1600" dirty="0">
                <a:latin typeface="Lucida Console" panose="020B0609040504020204" pitchFamily="49" charset="0"/>
              </a:rPr>
              <a:t> Assess2OM</a:t>
            </a:r>
            <a:r>
              <a:rPr lang="en-CA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(</a:t>
            </a:r>
            <a:r>
              <a:rPr lang="fi-FI" sz="1600" dirty="0">
                <a:latin typeface="Lucida Console" panose="020B0609040504020204" pitchFamily="49" charset="0"/>
              </a:rPr>
              <a:t>naa, faa, waa, Mataa, Maa, laa</a:t>
            </a:r>
            <a:r>
              <a:rPr lang="fi-FI" sz="1600" dirty="0">
                <a:solidFill>
                  <a:srgbClr val="7696C4"/>
                </a:solidFill>
                <a:latin typeface="Lucida Console" panose="020B0609040504020204" pitchFamily="49" charset="0"/>
              </a:rPr>
              <a:t>)</a:t>
            </a:r>
            <a:endParaRPr lang="en-CA" sz="1600" dirty="0">
              <a:solidFill>
                <a:srgbClr val="7696C4"/>
              </a:solidFill>
              <a:latin typeface="Lucida Console" panose="020B0609040504020204" pitchFamily="49" charset="0"/>
            </a:endParaRPr>
          </a:p>
          <a:p>
            <a:endParaRPr lang="en-CA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955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83408-A295-43D9-871B-C83B1D484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44"/>
            <a:ext cx="10891058" cy="5070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sv-SE" dirty="0"/>
              <a:t>Absolute limits: </a:t>
            </a:r>
            <a:r>
              <a:rPr lang="sv-SE" dirty="0">
                <a:solidFill>
                  <a:srgbClr val="C00000"/>
                </a:solidFill>
              </a:rPr>
              <a:t>TACrng</a:t>
            </a:r>
            <a:r>
              <a:rPr lang="sv-SE" dirty="0"/>
              <a:t> </a:t>
            </a:r>
          </a:p>
          <a:p>
            <a:pPr marL="179388" indent="0">
              <a:spcAft>
                <a:spcPts val="2400"/>
              </a:spcAft>
              <a:buNone/>
            </a:pPr>
            <a:r>
              <a:rPr lang="sv-SE" dirty="0">
                <a:solidFill>
                  <a:srgbClr val="C00000"/>
                </a:solidFill>
              </a:rPr>
              <a:t>TACrng</a:t>
            </a:r>
            <a:r>
              <a:rPr lang="sv-SE" dirty="0"/>
              <a:t> = c(10, 1000)  			</a:t>
            </a:r>
            <a:r>
              <a:rPr lang="sv-SE" dirty="0">
                <a:solidFill>
                  <a:srgbClr val="0070C0"/>
                </a:solidFill>
              </a:rPr>
              <a:t># between 10 kg and 1 tonne</a:t>
            </a:r>
          </a:p>
          <a:p>
            <a:pPr marL="0" indent="0">
              <a:buNone/>
            </a:pPr>
            <a:r>
              <a:rPr lang="sv-SE" dirty="0"/>
              <a:t>Downward change:  </a:t>
            </a:r>
            <a:r>
              <a:rPr lang="sv-SE" dirty="0">
                <a:solidFill>
                  <a:srgbClr val="C00000"/>
                </a:solidFill>
              </a:rPr>
              <a:t>delta_down </a:t>
            </a:r>
          </a:p>
          <a:p>
            <a:pPr marL="0" indent="179388">
              <a:spcAft>
                <a:spcPts val="2400"/>
              </a:spcAft>
              <a:buNone/>
            </a:pPr>
            <a:r>
              <a:rPr lang="sv-SE" dirty="0">
                <a:solidFill>
                  <a:srgbClr val="C00000"/>
                </a:solidFill>
              </a:rPr>
              <a:t>delta_down </a:t>
            </a:r>
            <a:r>
              <a:rPr lang="sv-SE" dirty="0"/>
              <a:t>= c(0.01, 0.5) 			</a:t>
            </a:r>
            <a:r>
              <a:rPr lang="sv-SE" dirty="0">
                <a:solidFill>
                  <a:srgbClr val="0070C0"/>
                </a:solidFill>
              </a:rPr>
              <a:t># between 1% and 50%</a:t>
            </a:r>
          </a:p>
          <a:p>
            <a:pPr marL="0" indent="0">
              <a:buNone/>
            </a:pPr>
            <a:r>
              <a:rPr lang="sv-SE" dirty="0"/>
              <a:t>Upward change: </a:t>
            </a:r>
            <a:r>
              <a:rPr lang="sv-SE" dirty="0">
                <a:solidFill>
                  <a:srgbClr val="C00000"/>
                </a:solidFill>
              </a:rPr>
              <a:t>delta_up </a:t>
            </a:r>
          </a:p>
          <a:p>
            <a:pPr marL="179388" indent="0">
              <a:spcAft>
                <a:spcPts val="2400"/>
              </a:spcAft>
              <a:buNone/>
            </a:pPr>
            <a:r>
              <a:rPr lang="sv-SE" dirty="0">
                <a:solidFill>
                  <a:srgbClr val="C00000"/>
                </a:solidFill>
              </a:rPr>
              <a:t>delta_up </a:t>
            </a:r>
            <a:r>
              <a:rPr lang="sv-SE" dirty="0"/>
              <a:t>= c(0.02, 0.25) 			</a:t>
            </a:r>
            <a:r>
              <a:rPr lang="sv-SE" dirty="0">
                <a:solidFill>
                  <a:srgbClr val="0070C0"/>
                </a:solidFill>
              </a:rPr>
              <a:t># between 2% and 25% </a:t>
            </a:r>
          </a:p>
          <a:p>
            <a:pPr marL="0" indent="0">
              <a:buNone/>
            </a:pPr>
            <a:r>
              <a:rPr lang="sv-SE" dirty="0"/>
              <a:t>TAC change dampener: </a:t>
            </a:r>
            <a:r>
              <a:rPr lang="sv-SE" dirty="0">
                <a:solidFill>
                  <a:srgbClr val="C00000"/>
                </a:solidFill>
              </a:rPr>
              <a:t>resp</a:t>
            </a:r>
          </a:p>
          <a:p>
            <a:pPr marL="179388" indent="0">
              <a:buNone/>
            </a:pPr>
            <a:r>
              <a:rPr lang="sv-SE" dirty="0"/>
              <a:t>TAC</a:t>
            </a:r>
            <a:r>
              <a:rPr lang="sv-SE" baseline="-25000" dirty="0"/>
              <a:t>ratio</a:t>
            </a:r>
            <a:r>
              <a:rPr lang="sv-SE" dirty="0"/>
              <a:t>  = TAC</a:t>
            </a:r>
            <a:r>
              <a:rPr lang="sv-SE" baseline="-25000" dirty="0"/>
              <a:t>proposed</a:t>
            </a:r>
            <a:r>
              <a:rPr lang="sv-SE" dirty="0"/>
              <a:t> / TAC</a:t>
            </a:r>
            <a:r>
              <a:rPr lang="sv-SE" baseline="-25000" dirty="0"/>
              <a:t>old</a:t>
            </a:r>
            <a:r>
              <a:rPr lang="sv-SE" dirty="0"/>
              <a:t>                                  </a:t>
            </a:r>
            <a:r>
              <a:rPr lang="sv-SE" dirty="0">
                <a:solidFill>
                  <a:srgbClr val="0070C0"/>
                </a:solidFill>
              </a:rPr>
              <a:t># TAC</a:t>
            </a:r>
            <a:r>
              <a:rPr lang="sv-SE" baseline="-25000" dirty="0">
                <a:solidFill>
                  <a:srgbClr val="0070C0"/>
                </a:solidFill>
              </a:rPr>
              <a:t>proposed</a:t>
            </a:r>
            <a:r>
              <a:rPr lang="sv-SE" dirty="0">
                <a:solidFill>
                  <a:srgbClr val="0070C0"/>
                </a:solidFill>
              </a:rPr>
              <a:t> is that from the HCR</a:t>
            </a:r>
          </a:p>
          <a:p>
            <a:pPr marL="179388" indent="0">
              <a:buNone/>
            </a:pPr>
            <a:r>
              <a:rPr lang="sv-SE" dirty="0"/>
              <a:t>TAC</a:t>
            </a:r>
            <a:r>
              <a:rPr lang="sv-SE" baseline="-25000" dirty="0"/>
              <a:t>new</a:t>
            </a:r>
            <a:r>
              <a:rPr lang="sv-SE" dirty="0"/>
              <a:t> = TAC</a:t>
            </a:r>
            <a:r>
              <a:rPr lang="sv-SE" baseline="-25000" dirty="0"/>
              <a:t>old</a:t>
            </a:r>
            <a:r>
              <a:rPr lang="sv-SE" dirty="0"/>
              <a:t> * exp(ln(TAC</a:t>
            </a:r>
            <a:r>
              <a:rPr lang="sv-SE" baseline="-25000" dirty="0"/>
              <a:t>ratio</a:t>
            </a:r>
            <a:r>
              <a:rPr lang="sv-SE" dirty="0"/>
              <a:t>) * </a:t>
            </a:r>
            <a:r>
              <a:rPr lang="sv-SE" dirty="0">
                <a:solidFill>
                  <a:srgbClr val="C00000"/>
                </a:solidFill>
              </a:rPr>
              <a:t>resp</a:t>
            </a:r>
            <a:r>
              <a:rPr lang="sv-SE" dirty="0"/>
              <a:t>) </a:t>
            </a:r>
          </a:p>
          <a:p>
            <a:pPr marL="179388" indent="0">
              <a:buNone/>
            </a:pPr>
            <a:r>
              <a:rPr lang="sv-SE" dirty="0">
                <a:solidFill>
                  <a:srgbClr val="C00000"/>
                </a:solidFill>
              </a:rPr>
              <a:t>resp</a:t>
            </a:r>
            <a:r>
              <a:rPr lang="sv-SE" dirty="0"/>
              <a:t> = 1 					</a:t>
            </a:r>
            <a:r>
              <a:rPr lang="sv-SE" dirty="0">
                <a:solidFill>
                  <a:srgbClr val="0070C0"/>
                </a:solidFill>
              </a:rPr>
              <a:t># proportional</a:t>
            </a:r>
          </a:p>
          <a:p>
            <a:pPr marL="179388" indent="0">
              <a:buNone/>
            </a:pPr>
            <a:r>
              <a:rPr lang="sv-SE" dirty="0">
                <a:solidFill>
                  <a:srgbClr val="C00000"/>
                </a:solidFill>
              </a:rPr>
              <a:t>resp</a:t>
            </a:r>
            <a:r>
              <a:rPr lang="en-CA" dirty="0"/>
              <a:t> = 0.5 					</a:t>
            </a:r>
            <a:r>
              <a:rPr lang="en-CA" dirty="0">
                <a:solidFill>
                  <a:srgbClr val="0070C0"/>
                </a:solidFill>
              </a:rPr>
              <a:t># changes are dampened substantially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A8B856-CCA5-E8DE-DBEB-849F1D53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2" y="248746"/>
            <a:ext cx="10515600" cy="1014789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Additional TAC controls</a:t>
            </a:r>
          </a:p>
        </p:txBody>
      </p:sp>
    </p:spTree>
    <p:extLst>
      <p:ext uri="{BB962C8B-B14F-4D97-AF65-F5344CB8AC3E}">
        <p14:creationId xmlns:p14="http://schemas.microsoft.com/office/powerpoint/2010/main" val="1738623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71B1-FF80-0821-906E-64F6099A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5" y="173934"/>
            <a:ext cx="10515600" cy="748780"/>
          </a:xfrm>
        </p:spPr>
        <p:txBody>
          <a:bodyPr/>
          <a:lstStyle/>
          <a:p>
            <a:r>
              <a:rPr lang="en-CA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72B1-FE05-D97C-2DDF-8C93D0FB3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06" y="922714"/>
            <a:ext cx="11143558" cy="5503024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1200"/>
              </a:spcBef>
              <a:buNone/>
            </a:pPr>
            <a:endParaRPr lang="en-CA" sz="1700" dirty="0">
              <a:solidFill>
                <a:srgbClr val="95B4D7"/>
              </a:solidFill>
              <a:latin typeface="Lucida Console" panose="020B06090405040202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?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Emp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                                     	# Emp in-line help</a:t>
            </a:r>
            <a:endParaRPr lang="en-CA" sz="17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Emp		   		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Copy Emp MP</a:t>
            </a:r>
          </a:p>
          <a:p>
            <a:pPr marL="0" indent="0">
              <a:buNone/>
            </a:pP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Hist</a:t>
            </a:r>
            <a:r>
              <a:rPr lang="en-CA" sz="1700" dirty="0" err="1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Data</a:t>
            </a:r>
            <a:r>
              <a:rPr lang="en-CA" sz="1700" dirty="0" err="1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AddInd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		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Take a look at your index data</a:t>
            </a:r>
          </a:p>
          <a:p>
            <a:pPr marL="0" indent="0">
              <a:buNone/>
            </a:pPr>
            <a:endParaRPr lang="en-CA" sz="1700" dirty="0">
              <a:solidFill>
                <a:srgbClr val="FFCC66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Inds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(1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4)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Uses indices 1 and 4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calib_yrs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5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‘Current’ is most recent 5 years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curI_2_target 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0.4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Target biomass is 2.5x ‘current’ levels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Ind_fac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0.5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‘Currently’ fishing at twice target rate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HCR_CP_B 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(0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0.5)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Throttling of F below half target index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HCR_CP_TAC 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(0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1)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F is throttled to zero at zero index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enp_mult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0.4 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	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No. smoothing params is 40% index length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resp 	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0.5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Damped TAC response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delta_up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(0.02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0.1)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between 2 and 10% TAC increases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delta_down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(0.02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0.15)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between 2 and 15% TAC decreases</a:t>
            </a: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formals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TACrng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	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c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(0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1E6)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	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Max TAC of 1kt</a:t>
            </a:r>
          </a:p>
          <a:p>
            <a:pPr marL="0" indent="0">
              <a:buNone/>
            </a:pPr>
            <a:endParaRPr lang="en-CA" sz="1700" dirty="0">
              <a:solidFill>
                <a:srgbClr val="FFCC66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MSE 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Project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Hist, c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7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‘Emp’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CA" sz="17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‘</a:t>
            </a:r>
            <a:r>
              <a:rPr lang="en-CA" sz="17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myEmp</a:t>
            </a:r>
            <a:r>
              <a:rPr lang="en-CA" sz="17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’</a:t>
            </a:r>
            <a:r>
              <a:rPr lang="en-CA" sz="1700" dirty="0">
                <a:solidFill>
                  <a:srgbClr val="95B4D7"/>
                </a:solidFill>
                <a:latin typeface="Lucida Console" panose="020B0609040504020204" pitchFamily="49" charset="0"/>
              </a:rPr>
              <a:t>))</a:t>
            </a:r>
            <a:r>
              <a:rPr lang="en-CA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      </a:t>
            </a:r>
            <a:r>
              <a:rPr lang="en-CA" sz="1700" dirty="0">
                <a:solidFill>
                  <a:srgbClr val="FFCC66"/>
                </a:solidFill>
                <a:latin typeface="Lucida Console" panose="020B0609040504020204" pitchFamily="49" charset="0"/>
              </a:rPr>
              <a:t># Project default Emp and new </a:t>
            </a:r>
            <a:r>
              <a:rPr lang="en-CA" sz="1700" dirty="0" err="1">
                <a:solidFill>
                  <a:srgbClr val="FFCC66"/>
                </a:solidFill>
                <a:latin typeface="Lucida Console" panose="020B0609040504020204" pitchFamily="49" charset="0"/>
              </a:rPr>
              <a:t>myEmp</a:t>
            </a:r>
            <a:endParaRPr lang="en-CA" sz="1700" dirty="0">
              <a:solidFill>
                <a:srgbClr val="FFCC66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CA" sz="17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6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0ED9F-E740-7CD5-AFDA-84BCE5BA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CA0030F-11A5-8187-6785-ABA82A2F89EA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2: Blue Shark Case Study – Base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154EE-C062-A408-3354-6286CDA16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83" y="1261382"/>
            <a:ext cx="4950482" cy="3558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10AC40-0D88-0670-0F53-A6DD4EEE3CC6}"/>
              </a:ext>
            </a:extLst>
          </p:cNvPr>
          <p:cNvSpPr txBox="1"/>
          <p:nvPr/>
        </p:nvSpPr>
        <p:spPr>
          <a:xfrm>
            <a:off x="457748" y="1640663"/>
            <a:ext cx="48320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Calculate First TAC: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Source </a:t>
            </a:r>
            <a:r>
              <a:rPr lang="en-US" dirty="0" err="1"/>
              <a:t>CustomMPs.R</a:t>
            </a:r>
            <a:endParaRPr lang="en-US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Select MPs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Calculate first TAC based on historical data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Modify CMPs as needed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3C490-E6DD-33DB-3298-6514A231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6" t="3199" r="-3724"/>
          <a:stretch>
            <a:fillRect/>
          </a:stretch>
        </p:blipFill>
        <p:spPr>
          <a:xfrm>
            <a:off x="1162218" y="3619144"/>
            <a:ext cx="4127629" cy="29547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62597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B6447-A270-22B4-A11C-2020CE17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B1E0AB0-2570-628C-9BFB-B6C16F8008C4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2: Blue Shark Case Study – Base Case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FA82A-7ECD-FECA-C080-256E1A66F0F2}"/>
              </a:ext>
            </a:extLst>
          </p:cNvPr>
          <p:cNvSpPr txBox="1"/>
          <p:nvPr/>
        </p:nvSpPr>
        <p:spPr>
          <a:xfrm>
            <a:off x="487658" y="1841489"/>
            <a:ext cx="483209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Forward Projections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Run forward projections with selected MPs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Examine output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Calculate PMs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Modify MPs and re-run as needed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Save MSE object to disk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CE2DFE-9451-A2AD-2A8C-C8CDE42F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204" y="1951536"/>
            <a:ext cx="5725138" cy="268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08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70C93-2FA1-9891-9569-736E5921B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B186E60-85A3-4256-3B6B-222929B7C693}"/>
              </a:ext>
            </a:extLst>
          </p:cNvPr>
          <p:cNvSpPr txBox="1">
            <a:spLocks/>
          </p:cNvSpPr>
          <p:nvPr/>
        </p:nvSpPr>
        <p:spPr>
          <a:xfrm>
            <a:off x="259611" y="398194"/>
            <a:ext cx="11157570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Part 3: Blue Shark Case Study – Alternative 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059F8-6897-BDAB-9202-43FFAAAA7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92" y="1089588"/>
            <a:ext cx="4820730" cy="5571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8BE6F4-01EA-390E-4F09-F6AC5E93A34D}"/>
              </a:ext>
            </a:extLst>
          </p:cNvPr>
          <p:cNvSpPr txBox="1"/>
          <p:nvPr/>
        </p:nvSpPr>
        <p:spPr>
          <a:xfrm>
            <a:off x="376015" y="1212216"/>
            <a:ext cx="5960691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Alternative OMs: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Build additional OMs accounting for uncertainties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Example: decrease and increase in </a:t>
            </a:r>
            <a:r>
              <a:rPr lang="en-US" i="1" dirty="0"/>
              <a:t>M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Modify code as needed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Steps: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Copy SS3 files to new directory 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Modify parameters/data in SS3 files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Re-run SS3 model and import OM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Run MSE for new OMs</a:t>
            </a:r>
          </a:p>
          <a:p>
            <a:pPr marL="800100" lvl="1" indent="-342900">
              <a:spcBef>
                <a:spcPts val="600"/>
              </a:spcBef>
              <a:buFont typeface="+mj-lt"/>
              <a:buAutoNum type="arabicPeriod"/>
            </a:pPr>
            <a:r>
              <a:rPr lang="en-US" dirty="0"/>
              <a:t>Save MSE objects</a:t>
            </a:r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Steps 1 – 3 are done automatically by </a:t>
            </a:r>
            <a:r>
              <a:rPr lang="en-US" i="1" dirty="0"/>
              <a:t>ModifyNaturalMortality_SS3()</a:t>
            </a:r>
          </a:p>
          <a:p>
            <a:pPr>
              <a:spcBef>
                <a:spcPts val="600"/>
              </a:spcBef>
            </a:pPr>
            <a:endParaRPr lang="en-US" i="1" dirty="0"/>
          </a:p>
          <a:p>
            <a:pPr>
              <a:spcBef>
                <a:spcPts val="600"/>
              </a:spcBef>
            </a:pPr>
            <a:r>
              <a:rPr lang="en-US" dirty="0"/>
              <a:t>Same process can be followed for additional uncertainties</a:t>
            </a:r>
          </a:p>
        </p:txBody>
      </p:sp>
    </p:spTree>
    <p:extLst>
      <p:ext uri="{BB962C8B-B14F-4D97-AF65-F5344CB8AC3E}">
        <p14:creationId xmlns:p14="http://schemas.microsoft.com/office/powerpoint/2010/main" val="1183885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2880F-833F-BC57-C231-5DB6D09A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6ACB8C1-2043-B4D8-DBDF-41788A8294E8}"/>
              </a:ext>
            </a:extLst>
          </p:cNvPr>
          <p:cNvSpPr txBox="1">
            <a:spLocks/>
          </p:cNvSpPr>
          <p:nvPr/>
        </p:nvSpPr>
        <p:spPr>
          <a:xfrm>
            <a:off x="259612" y="398194"/>
            <a:ext cx="5628442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3600" dirty="0">
                <a:solidFill>
                  <a:srgbClr val="0070C0"/>
                </a:solidFill>
              </a:rPr>
              <a:t>Reporting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3B65A9-94FB-12AA-A5E7-A1D2EFDCF2D2}"/>
              </a:ext>
            </a:extLst>
          </p:cNvPr>
          <p:cNvSpPr txBox="1"/>
          <p:nvPr/>
        </p:nvSpPr>
        <p:spPr>
          <a:xfrm>
            <a:off x="658025" y="2093719"/>
            <a:ext cx="530693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Overview of fishery dynamics of selected case study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Summary of the CMPs evaluated in the analysis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Summary of the PMs used to summarize CMP performance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Description of Alternative OMs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Figures and Tables summarizing Results (next session: Slick)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D3C6F5-58C0-E82E-E7EC-2A3124CFC200}"/>
              </a:ext>
            </a:extLst>
          </p:cNvPr>
          <p:cNvSpPr txBox="1"/>
          <p:nvPr/>
        </p:nvSpPr>
        <p:spPr>
          <a:xfrm>
            <a:off x="658025" y="1551064"/>
            <a:ext cx="791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/>
              <a:t>Populate Reporting PowerPoint: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FFED-05DE-8ADB-04AC-693C84546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038" y="1790347"/>
            <a:ext cx="5690180" cy="2781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672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263A4-FE8E-05DC-69B1-858A3F605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C7E68B-BA28-407F-1662-12A60F678C7C}"/>
              </a:ext>
            </a:extLst>
          </p:cNvPr>
          <p:cNvSpPr/>
          <p:nvPr/>
        </p:nvSpPr>
        <p:spPr>
          <a:xfrm>
            <a:off x="1372737" y="3919843"/>
            <a:ext cx="1459228" cy="1052267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000DF7-9077-8A3D-3531-AEBBF70FFADE}"/>
              </a:ext>
            </a:extLst>
          </p:cNvPr>
          <p:cNvSpPr/>
          <p:nvPr/>
        </p:nvSpPr>
        <p:spPr>
          <a:xfrm>
            <a:off x="3320150" y="2935437"/>
            <a:ext cx="1521942" cy="2045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CA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 conditioning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FA0D75-03A0-92C5-E15D-255B5C81C950}"/>
              </a:ext>
            </a:extLst>
          </p:cNvPr>
          <p:cNvSpPr/>
          <p:nvPr/>
        </p:nvSpPr>
        <p:spPr>
          <a:xfrm>
            <a:off x="1354149" y="2930027"/>
            <a:ext cx="1477815" cy="776002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uncertainties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B81C96-6076-B24B-7250-4E13EB6ECAF3}"/>
              </a:ext>
            </a:extLst>
          </p:cNvPr>
          <p:cNvCxnSpPr>
            <a:cxnSpLocks/>
          </p:cNvCxnSpPr>
          <p:nvPr/>
        </p:nvCxnSpPr>
        <p:spPr>
          <a:xfrm flipV="1">
            <a:off x="2833310" y="3326240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E203C2-7E18-9215-DEE5-A500908874EF}"/>
              </a:ext>
            </a:extLst>
          </p:cNvPr>
          <p:cNvCxnSpPr>
            <a:cxnSpLocks/>
          </p:cNvCxnSpPr>
          <p:nvPr/>
        </p:nvCxnSpPr>
        <p:spPr>
          <a:xfrm flipV="1">
            <a:off x="2833310" y="4394568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40FBA17-A268-FD7D-08F0-E3B529A3717D}"/>
              </a:ext>
            </a:extLst>
          </p:cNvPr>
          <p:cNvSpPr txBox="1"/>
          <p:nvPr/>
        </p:nvSpPr>
        <p:spPr>
          <a:xfrm>
            <a:off x="502921" y="447329"/>
            <a:ext cx="422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8CE175"/>
                </a:solidFill>
              </a:rPr>
              <a:t>2.  Management Procedures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22B94-039F-A828-6C88-8979C7D9B0A9}"/>
              </a:ext>
            </a:extLst>
          </p:cNvPr>
          <p:cNvSpPr txBox="1"/>
          <p:nvPr/>
        </p:nvSpPr>
        <p:spPr>
          <a:xfrm>
            <a:off x="5735782" y="551289"/>
            <a:ext cx="6039196" cy="563231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== Reference MPs ================================</a:t>
            </a:r>
          </a:p>
          <a:p>
            <a:endParaRPr lang="en-CA" sz="15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CA" sz="1500" dirty="0" err="1">
                <a:latin typeface="Lucida Console" panose="020B0609040504020204" pitchFamily="49" charset="0"/>
              </a:rPr>
              <a:t>ref_MPs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500" dirty="0">
                <a:latin typeface="Lucida Console" panose="020B0609040504020204" pitchFamily="49" charset="0"/>
              </a:rPr>
              <a:t> c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>
                <a:solidFill>
                  <a:srgbClr val="A8D8AE"/>
                </a:solidFill>
                <a:latin typeface="Lucida Console" panose="020B0609040504020204" pitchFamily="49" charset="0"/>
              </a:rPr>
              <a:t>‘</a:t>
            </a:r>
            <a:r>
              <a:rPr lang="en-CA" sz="1500" dirty="0" err="1">
                <a:solidFill>
                  <a:srgbClr val="A8D8AE"/>
                </a:solidFill>
                <a:latin typeface="Lucida Console" panose="020B0609040504020204" pitchFamily="49" charset="0"/>
              </a:rPr>
              <a:t>CurC</a:t>
            </a:r>
            <a:r>
              <a:rPr lang="en-CA" sz="1500" dirty="0">
                <a:solidFill>
                  <a:srgbClr val="A8D8AE"/>
                </a:solidFill>
                <a:latin typeface="Lucida Console" panose="020B0609040504020204" pitchFamily="49" charset="0"/>
              </a:rPr>
              <a:t>’</a:t>
            </a:r>
            <a:r>
              <a:rPr lang="en-CA" sz="1500" dirty="0">
                <a:latin typeface="Lucida Console" panose="020B0609040504020204" pitchFamily="49" charset="0"/>
              </a:rPr>
              <a:t>, </a:t>
            </a:r>
            <a:r>
              <a:rPr lang="en-CA" sz="1500" dirty="0">
                <a:solidFill>
                  <a:srgbClr val="A8D8AE"/>
                </a:solidFill>
                <a:latin typeface="Lucida Console" panose="020B0609040504020204" pitchFamily="49" charset="0"/>
              </a:rPr>
              <a:t>‘</a:t>
            </a:r>
            <a:r>
              <a:rPr lang="en-CA" sz="1500" dirty="0" err="1">
                <a:solidFill>
                  <a:srgbClr val="A8D8AE"/>
                </a:solidFill>
                <a:latin typeface="Lucida Console" panose="020B0609040504020204" pitchFamily="49" charset="0"/>
              </a:rPr>
              <a:t>NFref</a:t>
            </a:r>
            <a:r>
              <a:rPr lang="en-CA" sz="1500" dirty="0">
                <a:solidFill>
                  <a:srgbClr val="A8D8AE"/>
                </a:solidFill>
                <a:latin typeface="Lucida Console" panose="020B0609040504020204" pitchFamily="49" charset="0"/>
              </a:rPr>
              <a:t>’</a:t>
            </a:r>
            <a:r>
              <a:rPr lang="en-CA" sz="1500" dirty="0">
                <a:latin typeface="Lucida Console" panose="020B0609040504020204" pitchFamily="49" charset="0"/>
              </a:rPr>
              <a:t>, </a:t>
            </a:r>
            <a:r>
              <a:rPr lang="en-CA" sz="1500" dirty="0">
                <a:solidFill>
                  <a:srgbClr val="A8D8AE"/>
                </a:solidFill>
                <a:latin typeface="Lucida Console" panose="020B0609040504020204" pitchFamily="49" charset="0"/>
              </a:rPr>
              <a:t>‘FMSYref75’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== Make an Empirical MP =========================</a:t>
            </a:r>
          </a:p>
          <a:p>
            <a:endParaRPr lang="en-CA" sz="1500" dirty="0">
              <a:solidFill>
                <a:srgbClr val="CF8B03"/>
              </a:solidFill>
              <a:latin typeface="Lucida Console" panose="020B0609040504020204" pitchFamily="49" charset="0"/>
            </a:endParaRPr>
          </a:p>
          <a:p>
            <a:r>
              <a:rPr lang="en-CA" sz="1500" dirty="0" err="1">
                <a:latin typeface="Lucida Console" panose="020B0609040504020204" pitchFamily="49" charset="0"/>
              </a:rPr>
              <a:t>myEMP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500" dirty="0">
                <a:latin typeface="Lucida Console" panose="020B0609040504020204" pitchFamily="49" charset="0"/>
              </a:rPr>
              <a:t> Emp                 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copy Emp MP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CA" sz="1500" dirty="0">
                <a:latin typeface="Lucida Console" panose="020B0609040504020204" pitchFamily="49" charset="0"/>
              </a:rPr>
              <a:t>formals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 err="1">
                <a:latin typeface="Lucida Console" panose="020B0609040504020204" pitchFamily="49" charset="0"/>
              </a:rPr>
              <a:t>myEMP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500" dirty="0" err="1">
                <a:latin typeface="Lucida Console" panose="020B0609040504020204" pitchFamily="49" charset="0"/>
              </a:rPr>
              <a:t>Inds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500" dirty="0">
                <a:latin typeface="Lucida Console" panose="020B0609040504020204" pitchFamily="49" charset="0"/>
              </a:rPr>
              <a:t> c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(2</a:t>
            </a:r>
            <a:r>
              <a:rPr lang="en-CA" sz="1500" dirty="0">
                <a:latin typeface="Lucida Console" panose="020B0609040504020204" pitchFamily="49" charset="0"/>
              </a:rPr>
              <a:t>,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4)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indices 2 and 4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formals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 err="1">
                <a:latin typeface="Lucida Console" panose="020B0609040504020204" pitchFamily="49" charset="0"/>
              </a:rPr>
              <a:t>myEMP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500" dirty="0">
                <a:latin typeface="Lucida Console" panose="020B0609040504020204" pitchFamily="49" charset="0"/>
              </a:rPr>
              <a:t>curI_2_target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0.5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current stock     		             levels are half target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formals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 err="1">
                <a:latin typeface="Lucida Console" panose="020B0609040504020204" pitchFamily="49" charset="0"/>
              </a:rPr>
              <a:t>myEMP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500" dirty="0" err="1">
                <a:latin typeface="Lucida Console" panose="020B0609040504020204" pitchFamily="49" charset="0"/>
              </a:rPr>
              <a:t>I_fac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1.5</a:t>
            </a:r>
            <a:r>
              <a:rPr lang="en-CA" sz="1500" dirty="0">
                <a:latin typeface="Lucida Console" panose="020B0609040504020204" pitchFamily="49" charset="0"/>
              </a:rPr>
              <a:t>  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target F is 50% 	       	                     higher than current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formals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 err="1">
                <a:latin typeface="Lucida Console" panose="020B0609040504020204" pitchFamily="49" charset="0"/>
              </a:rPr>
              <a:t>myEMP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)$</a:t>
            </a:r>
            <a:r>
              <a:rPr lang="en-CA" sz="1500" dirty="0">
                <a:latin typeface="Lucida Console" panose="020B0609040504020204" pitchFamily="49" charset="0"/>
              </a:rPr>
              <a:t>HCR_CP_B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500" dirty="0">
                <a:latin typeface="Lucida Console" panose="020B0609040504020204" pitchFamily="49" charset="0"/>
              </a:rPr>
              <a:t> c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(0.5</a:t>
            </a:r>
            <a:r>
              <a:rPr lang="en-CA" sz="1500" dirty="0">
                <a:latin typeface="Lucida Console" panose="020B0609040504020204" pitchFamily="49" charset="0"/>
              </a:rPr>
              <a:t>,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1)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</a:t>
            </a:r>
            <a:r>
              <a:rPr lang="en-CA" sz="1500" dirty="0" err="1">
                <a:solidFill>
                  <a:srgbClr val="CF8B03"/>
                </a:solidFill>
                <a:latin typeface="Lucida Console" panose="020B0609040504020204" pitchFamily="49" charset="0"/>
              </a:rPr>
              <a:t>Cntrl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 pts 	                     at 50%, 100% target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== Model-Based MPs ==============================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SCA_4010 </a:t>
            </a:r>
            <a:r>
              <a:rPr lang="en-US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make_MP</a:t>
            </a:r>
            <a:r>
              <a:rPr lang="en-US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US" sz="1500" dirty="0">
                <a:latin typeface="Lucida Console" panose="020B0609040504020204" pitchFamily="49" charset="0"/>
              </a:rPr>
              <a:t>SCA, HCR40_10</a:t>
            </a:r>
            <a:r>
              <a:rPr lang="en-US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SCA with 40-10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MB_MPs </a:t>
            </a:r>
            <a:r>
              <a:rPr lang="en-US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US" sz="1500" dirty="0">
                <a:latin typeface="Lucida Console" panose="020B0609040504020204" pitchFamily="49" charset="0"/>
              </a:rPr>
              <a:t> c</a:t>
            </a:r>
            <a:r>
              <a:rPr lang="en-US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US" sz="1500" dirty="0">
                <a:solidFill>
                  <a:srgbClr val="A8D8AE"/>
                </a:solidFill>
                <a:latin typeface="Lucida Console" panose="020B0609040504020204" pitchFamily="49" charset="0"/>
              </a:rPr>
              <a:t>‘SCA_4010’</a:t>
            </a:r>
            <a:r>
              <a:rPr lang="en-US" sz="1500" dirty="0">
                <a:latin typeface="Lucida Console" panose="020B0609040504020204" pitchFamily="49" charset="0"/>
              </a:rPr>
              <a:t>, </a:t>
            </a:r>
            <a:r>
              <a:rPr lang="en-US" sz="1500" dirty="0">
                <a:solidFill>
                  <a:srgbClr val="A8D8AE"/>
                </a:solidFill>
                <a:latin typeface="Lucida Console" panose="020B0609040504020204" pitchFamily="49" charset="0"/>
              </a:rPr>
              <a:t>‘Spict1’</a:t>
            </a:r>
            <a:r>
              <a:rPr lang="en-US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  </a:t>
            </a:r>
            <a:r>
              <a:rPr lang="en-US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Also test SSSP</a:t>
            </a:r>
            <a:endParaRPr lang="en-CA" sz="1500" dirty="0">
              <a:solidFill>
                <a:srgbClr val="CF8B03"/>
              </a:solidFill>
              <a:latin typeface="Lucida Console" panose="020B0609040504020204" pitchFamily="49" charset="0"/>
            </a:endParaRPr>
          </a:p>
          <a:p>
            <a:endParaRPr lang="en-CA" sz="1500" dirty="0">
              <a:latin typeface="Lucida Console" panose="020B06090405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01D54-2F9B-E0E4-0558-176AFDA3BDEA}"/>
              </a:ext>
            </a:extLst>
          </p:cNvPr>
          <p:cNvSpPr/>
          <p:nvPr/>
        </p:nvSpPr>
        <p:spPr>
          <a:xfrm>
            <a:off x="3320151" y="5364713"/>
            <a:ext cx="1743317" cy="681475"/>
          </a:xfrm>
          <a:prstGeom prst="rect">
            <a:avLst/>
          </a:prstGeom>
          <a:solidFill>
            <a:srgbClr val="DB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Candidate MPs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35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B7E4C-A1CB-3FCF-31DF-379F7D72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DAEBE2-E534-F777-54AE-D0665C591689}"/>
              </a:ext>
            </a:extLst>
          </p:cNvPr>
          <p:cNvSpPr/>
          <p:nvPr/>
        </p:nvSpPr>
        <p:spPr>
          <a:xfrm>
            <a:off x="1372737" y="3919843"/>
            <a:ext cx="1459228" cy="1052267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FFAD3F-5AC4-BA09-0070-102137355EDB}"/>
              </a:ext>
            </a:extLst>
          </p:cNvPr>
          <p:cNvSpPr/>
          <p:nvPr/>
        </p:nvSpPr>
        <p:spPr>
          <a:xfrm>
            <a:off x="3320150" y="2935437"/>
            <a:ext cx="1521942" cy="2045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CA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 conditioning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8419A4-D2B5-C874-06B8-A2D3522B5E50}"/>
              </a:ext>
            </a:extLst>
          </p:cNvPr>
          <p:cNvSpPr/>
          <p:nvPr/>
        </p:nvSpPr>
        <p:spPr>
          <a:xfrm>
            <a:off x="1354149" y="2930027"/>
            <a:ext cx="1477815" cy="776002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uncertainties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4E63512-26B1-D5AE-38D0-DE8EBADAAB0C}"/>
              </a:ext>
            </a:extLst>
          </p:cNvPr>
          <p:cNvCxnSpPr>
            <a:cxnSpLocks/>
          </p:cNvCxnSpPr>
          <p:nvPr/>
        </p:nvCxnSpPr>
        <p:spPr>
          <a:xfrm flipV="1">
            <a:off x="2833310" y="3326240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3B07ED-5157-2C66-3476-588B607C2BCC}"/>
              </a:ext>
            </a:extLst>
          </p:cNvPr>
          <p:cNvCxnSpPr>
            <a:cxnSpLocks/>
          </p:cNvCxnSpPr>
          <p:nvPr/>
        </p:nvCxnSpPr>
        <p:spPr>
          <a:xfrm flipV="1">
            <a:off x="2833310" y="4394568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3714901-D838-65FA-6FFF-19E44C6E5CE8}"/>
              </a:ext>
            </a:extLst>
          </p:cNvPr>
          <p:cNvSpPr txBox="1"/>
          <p:nvPr/>
        </p:nvSpPr>
        <p:spPr>
          <a:xfrm>
            <a:off x="502921" y="447329"/>
            <a:ext cx="422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3. MSE calculations &amp;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87ABF-4BE1-5444-14E0-5CC052E93950}"/>
              </a:ext>
            </a:extLst>
          </p:cNvPr>
          <p:cNvSpPr txBox="1"/>
          <p:nvPr/>
        </p:nvSpPr>
        <p:spPr>
          <a:xfrm>
            <a:off x="5735782" y="551289"/>
            <a:ext cx="6039196" cy="193899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== Do MSE calculations ==========================</a:t>
            </a:r>
          </a:p>
          <a:p>
            <a:endParaRPr lang="en-CA" sz="15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- Historical reconstruction / ref points ---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Hist = Simulate(OM)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- MSE projection ---------------------------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MSE = Project(Hist, MP = c(</a:t>
            </a:r>
            <a:r>
              <a:rPr lang="en-CA" sz="1500" dirty="0" err="1">
                <a:latin typeface="Lucida Console" panose="020B0609040504020204" pitchFamily="49" charset="0"/>
              </a:rPr>
              <a:t>ref_MPs</a:t>
            </a:r>
            <a:r>
              <a:rPr lang="en-CA" sz="1500" dirty="0">
                <a:latin typeface="Lucida Console" panose="020B0609040504020204" pitchFamily="49" charset="0"/>
              </a:rPr>
              <a:t>, </a:t>
            </a:r>
            <a:r>
              <a:rPr lang="en-CA" sz="1500" dirty="0" err="1">
                <a:latin typeface="Lucida Console" panose="020B0609040504020204" pitchFamily="49" charset="0"/>
              </a:rPr>
              <a:t>myEmp</a:t>
            </a:r>
            <a:r>
              <a:rPr lang="en-CA" sz="1500" dirty="0">
                <a:latin typeface="Lucida Console" panose="020B0609040504020204" pitchFamily="49" charset="0"/>
              </a:rPr>
              <a:t>, MB_MPs)) 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574EF0-DF73-470C-F2DD-7D1DCA0E4BA7}"/>
              </a:ext>
            </a:extLst>
          </p:cNvPr>
          <p:cNvSpPr/>
          <p:nvPr/>
        </p:nvSpPr>
        <p:spPr>
          <a:xfrm>
            <a:off x="3320151" y="5364713"/>
            <a:ext cx="1743317" cy="681475"/>
          </a:xfrm>
          <a:prstGeom prst="rect">
            <a:avLst/>
          </a:prstGeom>
          <a:solidFill>
            <a:srgbClr val="DB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Candidate MPs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175D9B-5339-C626-0561-78EB91E9EFF4}"/>
              </a:ext>
            </a:extLst>
          </p:cNvPr>
          <p:cNvSpPr/>
          <p:nvPr/>
        </p:nvSpPr>
        <p:spPr>
          <a:xfrm>
            <a:off x="5368593" y="2930027"/>
            <a:ext cx="1567876" cy="206719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 testing</a:t>
            </a:r>
            <a:r>
              <a:rPr lang="en-CA" dirty="0">
                <a:solidFill>
                  <a:srgbClr val="FFFFFF"/>
                </a:solidFill>
                <a:latin typeface="Calibri" panose="020F0502020204030204"/>
              </a:rPr>
              <a:t> MSE r</a:t>
            </a:r>
            <a:r>
              <a:rPr kumimoji="0" lang="en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esults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C14BAE-FEC3-B608-A117-BE6FB0F46599}"/>
              </a:ext>
            </a:extLst>
          </p:cNvPr>
          <p:cNvCxnSpPr>
            <a:cxnSpLocks/>
          </p:cNvCxnSpPr>
          <p:nvPr/>
        </p:nvCxnSpPr>
        <p:spPr>
          <a:xfrm flipV="1">
            <a:off x="4841808" y="3974363"/>
            <a:ext cx="488186" cy="131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46D8E7-2519-6D5F-BE5B-EBE02BB9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80" y="3985483"/>
            <a:ext cx="1203218" cy="835175"/>
          </a:xfrm>
          <a:prstGeom prst="rect">
            <a:avLst/>
          </a:prstGeom>
          <a:ln w="38100">
            <a:noFill/>
            <a:prstDash val="dash"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25DFA3-7502-82F9-F147-FB8736092EA3}"/>
              </a:ext>
            </a:extLst>
          </p:cNvPr>
          <p:cNvCxnSpPr>
            <a:cxnSpLocks/>
          </p:cNvCxnSpPr>
          <p:nvPr/>
        </p:nvCxnSpPr>
        <p:spPr>
          <a:xfrm flipV="1">
            <a:off x="6185949" y="5070794"/>
            <a:ext cx="0" cy="634657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433EE1-9382-71FF-51DC-55EBF5F3AB49}"/>
              </a:ext>
            </a:extLst>
          </p:cNvPr>
          <p:cNvCxnSpPr>
            <a:cxnSpLocks/>
          </p:cNvCxnSpPr>
          <p:nvPr/>
        </p:nvCxnSpPr>
        <p:spPr>
          <a:xfrm>
            <a:off x="5063468" y="5705451"/>
            <a:ext cx="1125539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6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94050-6418-2988-0D09-1903843A5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ECCAE1-E563-9879-8DE6-AEDDCF85CA41}"/>
              </a:ext>
            </a:extLst>
          </p:cNvPr>
          <p:cNvSpPr/>
          <p:nvPr/>
        </p:nvSpPr>
        <p:spPr>
          <a:xfrm>
            <a:off x="1372737" y="3919843"/>
            <a:ext cx="1459228" cy="1052267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A92315-B598-B6B5-1CAB-4F90DBEAED95}"/>
              </a:ext>
            </a:extLst>
          </p:cNvPr>
          <p:cNvSpPr/>
          <p:nvPr/>
        </p:nvSpPr>
        <p:spPr>
          <a:xfrm>
            <a:off x="3320150" y="2935437"/>
            <a:ext cx="1521942" cy="2045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CA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 conditioning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398C91-B8BA-C07A-4B00-1C755182957C}"/>
              </a:ext>
            </a:extLst>
          </p:cNvPr>
          <p:cNvSpPr/>
          <p:nvPr/>
        </p:nvSpPr>
        <p:spPr>
          <a:xfrm>
            <a:off x="1354149" y="2930027"/>
            <a:ext cx="1477815" cy="776002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uncertainties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778E73-790E-3110-2173-A45631D437A5}"/>
              </a:ext>
            </a:extLst>
          </p:cNvPr>
          <p:cNvCxnSpPr>
            <a:cxnSpLocks/>
          </p:cNvCxnSpPr>
          <p:nvPr/>
        </p:nvCxnSpPr>
        <p:spPr>
          <a:xfrm flipV="1">
            <a:off x="2833310" y="3326240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6D1B486-8060-6294-7171-C8D203431084}"/>
              </a:ext>
            </a:extLst>
          </p:cNvPr>
          <p:cNvCxnSpPr>
            <a:cxnSpLocks/>
          </p:cNvCxnSpPr>
          <p:nvPr/>
        </p:nvCxnSpPr>
        <p:spPr>
          <a:xfrm flipV="1">
            <a:off x="2833310" y="4394568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8CED034-30EE-4D9A-C84C-85F35497555E}"/>
              </a:ext>
            </a:extLst>
          </p:cNvPr>
          <p:cNvSpPr txBox="1"/>
          <p:nvPr/>
        </p:nvSpPr>
        <p:spPr>
          <a:xfrm>
            <a:off x="502921" y="447329"/>
            <a:ext cx="422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DC85D"/>
                </a:solidFill>
              </a:rPr>
              <a:t>4.  </a:t>
            </a:r>
            <a:r>
              <a:rPr lang="en-CA" sz="2400" dirty="0">
                <a:solidFill>
                  <a:srgbClr val="FDBA35"/>
                </a:solidFill>
              </a:rPr>
              <a:t>Performance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11B82-BCA4-91E1-8CE8-69A6DFE12759}"/>
              </a:ext>
            </a:extLst>
          </p:cNvPr>
          <p:cNvSpPr txBox="1"/>
          <p:nvPr/>
        </p:nvSpPr>
        <p:spPr>
          <a:xfrm>
            <a:off x="7349910" y="1361780"/>
            <a:ext cx="4579136" cy="447814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== Metrics / Results Presentation ==</a:t>
            </a:r>
          </a:p>
          <a:p>
            <a:endParaRPr lang="en-CA" sz="15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- Output data ------------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MSE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500" dirty="0">
                <a:latin typeface="Lucida Console" panose="020B0609040504020204" pitchFamily="49" charset="0"/>
              </a:rPr>
              <a:t>SB_SBMSY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MSE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500" dirty="0">
                <a:latin typeface="Lucida Console" panose="020B0609040504020204" pitchFamily="49" charset="0"/>
              </a:rPr>
              <a:t>F_FMSY</a:t>
            </a:r>
          </a:p>
          <a:p>
            <a:r>
              <a:rPr lang="en-CA" sz="1500" dirty="0" err="1">
                <a:latin typeface="Lucida Console" panose="020B0609040504020204" pitchFamily="49" charset="0"/>
              </a:rPr>
              <a:t>MSE</a:t>
            </a:r>
            <a:r>
              <a:rPr lang="en-CA" sz="1500" dirty="0" err="1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500" dirty="0" err="1">
                <a:latin typeface="Lucida Console" panose="020B0609040504020204" pitchFamily="49" charset="0"/>
              </a:rPr>
              <a:t>Catch</a:t>
            </a:r>
            <a:endParaRPr lang="en-CA" sz="1500" dirty="0">
              <a:latin typeface="Lucida Console" panose="020B0609040504020204" pitchFamily="49" charset="0"/>
            </a:endParaRP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- Plotting routines ------</a:t>
            </a:r>
          </a:p>
          <a:p>
            <a:r>
              <a:rPr lang="en-CA" sz="1500" dirty="0" err="1">
                <a:latin typeface="Lucida Console" panose="020B0609040504020204" pitchFamily="49" charset="0"/>
              </a:rPr>
              <a:t>Splot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>
                <a:latin typeface="Lucida Console" panose="020B0609040504020204" pitchFamily="49" charset="0"/>
              </a:rPr>
              <a:t>MSE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Simple projection plot</a:t>
            </a:r>
          </a:p>
          <a:p>
            <a:r>
              <a:rPr lang="en-CA" sz="1500" dirty="0" err="1">
                <a:latin typeface="Lucida Console" panose="020B0609040504020204" pitchFamily="49" charset="0"/>
              </a:rPr>
              <a:t>Tplot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>
                <a:latin typeface="Lucida Console" panose="020B0609040504020204" pitchFamily="49" charset="0"/>
              </a:rPr>
              <a:t>MSE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Trade-off plot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- Formal metrics ---------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LTY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>
                <a:latin typeface="Lucida Console" panose="020B0609040504020204" pitchFamily="49" charset="0"/>
              </a:rPr>
              <a:t>MSE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</a:t>
            </a:r>
            <a:r>
              <a:rPr lang="en-CA" sz="1500" dirty="0">
                <a:latin typeface="Lucida Console" panose="020B0609040504020204" pitchFamily="49" charset="0"/>
              </a:rPr>
              <a:t> 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Long term yield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P100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>
                <a:latin typeface="Lucida Console" panose="020B0609040504020204" pitchFamily="49" charset="0"/>
              </a:rPr>
              <a:t>MSE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P(SB&gt;SBMSY)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AAVY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>
                <a:latin typeface="Lucida Console" panose="020B0609040504020204" pitchFamily="49" charset="0"/>
              </a:rPr>
              <a:t>MSE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Average annual var yield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PGK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(</a:t>
            </a:r>
            <a:r>
              <a:rPr lang="en-CA" sz="1500" dirty="0">
                <a:latin typeface="Lucida Console" panose="020B0609040504020204" pitchFamily="49" charset="0"/>
              </a:rPr>
              <a:t>MSE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)</a:t>
            </a:r>
            <a:r>
              <a:rPr lang="en-CA" sz="1500" dirty="0">
                <a:latin typeface="Lucida Console" panose="020B0609040504020204" pitchFamily="49" charset="0"/>
              </a:rPr>
              <a:t> 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P(SB&gt;SBMSY &amp; F &lt; FMSY)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- Slick App -------------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669981-5CC6-9627-2C21-982AD0E82074}"/>
              </a:ext>
            </a:extLst>
          </p:cNvPr>
          <p:cNvSpPr/>
          <p:nvPr/>
        </p:nvSpPr>
        <p:spPr>
          <a:xfrm>
            <a:off x="3320151" y="5364713"/>
            <a:ext cx="1743317" cy="681475"/>
          </a:xfrm>
          <a:prstGeom prst="rect">
            <a:avLst/>
          </a:prstGeom>
          <a:solidFill>
            <a:srgbClr val="DB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Candidate MPs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555BCB-284B-7F79-C0B9-3E503F248407}"/>
              </a:ext>
            </a:extLst>
          </p:cNvPr>
          <p:cNvSpPr/>
          <p:nvPr/>
        </p:nvSpPr>
        <p:spPr>
          <a:xfrm>
            <a:off x="5368593" y="2930027"/>
            <a:ext cx="1567876" cy="206719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 testing</a:t>
            </a:r>
            <a:r>
              <a:rPr lang="en-CA" dirty="0">
                <a:solidFill>
                  <a:srgbClr val="FFFFFF"/>
                </a:solidFill>
                <a:latin typeface="Calibri" panose="020F0502020204030204"/>
              </a:rPr>
              <a:t> MSE r</a:t>
            </a:r>
            <a:r>
              <a:rPr kumimoji="0" lang="en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esults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B0D3E4-E9F7-208A-A968-1C9A017EE3FC}"/>
              </a:ext>
            </a:extLst>
          </p:cNvPr>
          <p:cNvCxnSpPr>
            <a:cxnSpLocks/>
          </p:cNvCxnSpPr>
          <p:nvPr/>
        </p:nvCxnSpPr>
        <p:spPr>
          <a:xfrm flipV="1">
            <a:off x="4841808" y="3974363"/>
            <a:ext cx="488186" cy="131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9B793BD-8EA0-C842-AE9C-4D00BC6D0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80" y="3985483"/>
            <a:ext cx="1203218" cy="835175"/>
          </a:xfrm>
          <a:prstGeom prst="rect">
            <a:avLst/>
          </a:prstGeom>
          <a:ln w="38100">
            <a:noFill/>
            <a:prstDash val="dash"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345739-95D3-7E1F-A89C-DB4E71141DE8}"/>
              </a:ext>
            </a:extLst>
          </p:cNvPr>
          <p:cNvCxnSpPr>
            <a:cxnSpLocks/>
          </p:cNvCxnSpPr>
          <p:nvPr/>
        </p:nvCxnSpPr>
        <p:spPr>
          <a:xfrm flipV="1">
            <a:off x="6185949" y="5070794"/>
            <a:ext cx="0" cy="634657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69D1BF-1DD2-B59B-FC40-CD6E13F75DD4}"/>
              </a:ext>
            </a:extLst>
          </p:cNvPr>
          <p:cNvCxnSpPr>
            <a:cxnSpLocks/>
          </p:cNvCxnSpPr>
          <p:nvPr/>
        </p:nvCxnSpPr>
        <p:spPr>
          <a:xfrm>
            <a:off x="5063468" y="5705451"/>
            <a:ext cx="1125539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53088CE-8C8D-779F-C599-ADC952D48AC8}"/>
              </a:ext>
            </a:extLst>
          </p:cNvPr>
          <p:cNvSpPr/>
          <p:nvPr/>
        </p:nvSpPr>
        <p:spPr>
          <a:xfrm>
            <a:off x="1358168" y="1695025"/>
            <a:ext cx="1477815" cy="772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metrics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6F3984-91EB-D617-A547-5199E7422B67}"/>
              </a:ext>
            </a:extLst>
          </p:cNvPr>
          <p:cNvCxnSpPr>
            <a:cxnSpLocks/>
          </p:cNvCxnSpPr>
          <p:nvPr/>
        </p:nvCxnSpPr>
        <p:spPr>
          <a:xfrm flipV="1">
            <a:off x="2828267" y="2073349"/>
            <a:ext cx="3357682" cy="17075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C09D29-1439-40A5-2B58-5B893BF35C4D}"/>
              </a:ext>
            </a:extLst>
          </p:cNvPr>
          <p:cNvCxnSpPr>
            <a:cxnSpLocks/>
          </p:cNvCxnSpPr>
          <p:nvPr/>
        </p:nvCxnSpPr>
        <p:spPr>
          <a:xfrm>
            <a:off x="6189007" y="2081175"/>
            <a:ext cx="0" cy="775276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81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FEB8D-B1FC-28ED-11C1-D0589992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7E5A6B-E965-2F44-091E-6A021441E6EE}"/>
              </a:ext>
            </a:extLst>
          </p:cNvPr>
          <p:cNvSpPr/>
          <p:nvPr/>
        </p:nvSpPr>
        <p:spPr>
          <a:xfrm>
            <a:off x="1372737" y="3919843"/>
            <a:ext cx="1459228" cy="1052267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5F516F-3BAD-B707-CD84-5EE7558CFD4F}"/>
              </a:ext>
            </a:extLst>
          </p:cNvPr>
          <p:cNvSpPr/>
          <p:nvPr/>
        </p:nvSpPr>
        <p:spPr>
          <a:xfrm>
            <a:off x="3320150" y="2935437"/>
            <a:ext cx="1521942" cy="2045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CA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 conditioning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435D09-E4E9-5F09-CAD1-5693FC5F1766}"/>
              </a:ext>
            </a:extLst>
          </p:cNvPr>
          <p:cNvSpPr/>
          <p:nvPr/>
        </p:nvSpPr>
        <p:spPr>
          <a:xfrm>
            <a:off x="1354149" y="2930027"/>
            <a:ext cx="1477815" cy="776002"/>
          </a:xfrm>
          <a:prstGeom prst="rect">
            <a:avLst/>
          </a:prstGeom>
          <a:solidFill>
            <a:srgbClr val="B3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uncertainties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4F3758-CF77-6F74-B27C-B5717D3CDAAA}"/>
              </a:ext>
            </a:extLst>
          </p:cNvPr>
          <p:cNvCxnSpPr>
            <a:cxnSpLocks/>
          </p:cNvCxnSpPr>
          <p:nvPr/>
        </p:nvCxnSpPr>
        <p:spPr>
          <a:xfrm flipV="1">
            <a:off x="2833310" y="3326240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8B93B5-711A-242D-04C5-B298A8A9ECD4}"/>
              </a:ext>
            </a:extLst>
          </p:cNvPr>
          <p:cNvCxnSpPr>
            <a:cxnSpLocks/>
          </p:cNvCxnSpPr>
          <p:nvPr/>
        </p:nvCxnSpPr>
        <p:spPr>
          <a:xfrm flipV="1">
            <a:off x="2833310" y="4394568"/>
            <a:ext cx="444964" cy="2619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E7C767-A08F-06B3-9082-A039F7129D86}"/>
              </a:ext>
            </a:extLst>
          </p:cNvPr>
          <p:cNvSpPr txBox="1"/>
          <p:nvPr/>
        </p:nvSpPr>
        <p:spPr>
          <a:xfrm>
            <a:off x="502921" y="447329"/>
            <a:ext cx="4227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rgbClr val="FDC85D"/>
                </a:solidFill>
              </a:rPr>
              <a:t>4.  </a:t>
            </a:r>
            <a:r>
              <a:rPr lang="en-CA" sz="2400" dirty="0">
                <a:solidFill>
                  <a:srgbClr val="FDBA35"/>
                </a:solidFill>
              </a:rPr>
              <a:t>Performance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39AF2-716D-2817-E3BD-CB03DCC8371E}"/>
              </a:ext>
            </a:extLst>
          </p:cNvPr>
          <p:cNvSpPr txBox="1"/>
          <p:nvPr/>
        </p:nvSpPr>
        <p:spPr>
          <a:xfrm>
            <a:off x="7249405" y="307033"/>
            <a:ext cx="4579136" cy="309315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5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== Exceptional Circumstances =======</a:t>
            </a:r>
          </a:p>
          <a:p>
            <a:endParaRPr lang="en-CA" sz="1500" dirty="0">
              <a:solidFill>
                <a:schemeClr val="accent6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</a:rPr>
              <a:t># - Posterior predicted data -----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CA" sz="1500" dirty="0">
                <a:latin typeface="Lucida Console" panose="020B0609040504020204" pitchFamily="49" charset="0"/>
              </a:rPr>
              <a:t>MP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500" dirty="0">
                <a:latin typeface="Lucida Console" panose="020B0609040504020204" pitchFamily="49" charset="0"/>
              </a:rPr>
              <a:t> 1             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first MP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PPD 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=</a:t>
            </a:r>
            <a:r>
              <a:rPr lang="en-CA" sz="1500" dirty="0">
                <a:latin typeface="Lucida Console" panose="020B0609040504020204" pitchFamily="49" charset="0"/>
              </a:rPr>
              <a:t> MSE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500" dirty="0">
                <a:latin typeface="Lucida Console" panose="020B0609040504020204" pitchFamily="49" charset="0"/>
              </a:rPr>
              <a:t>PPD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[[</a:t>
            </a:r>
            <a:r>
              <a:rPr lang="en-CA" sz="1500" dirty="0">
                <a:latin typeface="Lucida Console" panose="020B0609040504020204" pitchFamily="49" charset="0"/>
              </a:rPr>
              <a:t>MP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]]</a:t>
            </a:r>
            <a:r>
              <a:rPr lang="en-CA" sz="1500" dirty="0">
                <a:latin typeface="Lucida Console" panose="020B0609040504020204" pitchFamily="49" charset="0"/>
              </a:rPr>
              <a:t>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get PPD for MP</a:t>
            </a:r>
          </a:p>
          <a:p>
            <a:r>
              <a:rPr lang="en-CA" sz="1500" dirty="0" err="1">
                <a:latin typeface="Lucida Console" panose="020B0609040504020204" pitchFamily="49" charset="0"/>
              </a:rPr>
              <a:t>PPD</a:t>
            </a:r>
            <a:r>
              <a:rPr lang="en-CA" sz="1500" dirty="0" err="1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500" dirty="0" err="1">
                <a:latin typeface="Lucida Console" panose="020B0609040504020204" pitchFamily="49" charset="0"/>
              </a:rPr>
              <a:t>Cat</a:t>
            </a:r>
            <a:r>
              <a:rPr lang="en-CA" sz="1500" dirty="0">
                <a:latin typeface="Lucida Console" panose="020B0609040504020204" pitchFamily="49" charset="0"/>
              </a:rPr>
              <a:t>            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catch data</a:t>
            </a:r>
          </a:p>
          <a:p>
            <a:r>
              <a:rPr lang="en-CA" sz="1500" dirty="0" err="1">
                <a:latin typeface="Lucida Console" panose="020B0609040504020204" pitchFamily="49" charset="0"/>
              </a:rPr>
              <a:t>PPD</a:t>
            </a:r>
            <a:r>
              <a:rPr lang="en-CA" sz="1500" dirty="0" err="1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500" dirty="0" err="1">
                <a:latin typeface="Lucida Console" panose="020B0609040504020204" pitchFamily="49" charset="0"/>
              </a:rPr>
              <a:t>Ind</a:t>
            </a:r>
            <a:r>
              <a:rPr lang="en-CA" sz="1500" dirty="0">
                <a:latin typeface="Lucida Console" panose="020B0609040504020204" pitchFamily="49" charset="0"/>
              </a:rPr>
              <a:t>            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index data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PPD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500" dirty="0">
                <a:latin typeface="Lucida Console" panose="020B0609040504020204" pitchFamily="49" charset="0"/>
              </a:rPr>
              <a:t>CAL            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catch-at-length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PPD</a:t>
            </a:r>
            <a:r>
              <a:rPr lang="en-CA" sz="1500" dirty="0">
                <a:solidFill>
                  <a:srgbClr val="95B4D7"/>
                </a:solidFill>
                <a:latin typeface="Lucida Console" panose="020B0609040504020204" pitchFamily="49" charset="0"/>
              </a:rPr>
              <a:t>@</a:t>
            </a:r>
            <a:r>
              <a:rPr lang="en-CA" sz="1500" dirty="0">
                <a:latin typeface="Lucida Console" panose="020B0609040504020204" pitchFamily="49" charset="0"/>
              </a:rPr>
              <a:t>CAA             </a:t>
            </a:r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catch-at-age</a:t>
            </a:r>
          </a:p>
          <a:p>
            <a:endParaRPr lang="en-CA" sz="1500" dirty="0">
              <a:latin typeface="Lucida Console" panose="020B0609040504020204" pitchFamily="49" charset="0"/>
            </a:endParaRPr>
          </a:p>
          <a:p>
            <a:r>
              <a:rPr lang="en-CA" sz="1500" dirty="0">
                <a:solidFill>
                  <a:srgbClr val="CF8B03"/>
                </a:solidFill>
                <a:latin typeface="Lucida Console" panose="020B0609040504020204" pitchFamily="49" charset="0"/>
              </a:rPr>
              <a:t># - ECP App ----------------------</a:t>
            </a:r>
          </a:p>
          <a:p>
            <a:r>
              <a:rPr lang="en-CA" sz="1500" dirty="0">
                <a:latin typeface="Lucida Console" panose="020B0609040504020204" pitchFamily="49" charset="0"/>
              </a:rPr>
              <a:t>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155E7B-2B09-10C4-5B82-8624EF50A3CF}"/>
              </a:ext>
            </a:extLst>
          </p:cNvPr>
          <p:cNvSpPr/>
          <p:nvPr/>
        </p:nvSpPr>
        <p:spPr>
          <a:xfrm>
            <a:off x="3320151" y="5364713"/>
            <a:ext cx="1743317" cy="681475"/>
          </a:xfrm>
          <a:prstGeom prst="rect">
            <a:avLst/>
          </a:prstGeom>
          <a:solidFill>
            <a:srgbClr val="DBF7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Candidate MPs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A1CFDF-405C-23F5-5C2F-0FD6EA244449}"/>
              </a:ext>
            </a:extLst>
          </p:cNvPr>
          <p:cNvSpPr/>
          <p:nvPr/>
        </p:nvSpPr>
        <p:spPr>
          <a:xfrm>
            <a:off x="5368593" y="2930027"/>
            <a:ext cx="1567876" cy="206719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MP testing</a:t>
            </a:r>
            <a:r>
              <a:rPr lang="en-CA" dirty="0">
                <a:solidFill>
                  <a:srgbClr val="FFFFFF"/>
                </a:solidFill>
                <a:latin typeface="Calibri" panose="020F0502020204030204"/>
              </a:rPr>
              <a:t> MSE r</a:t>
            </a:r>
            <a:r>
              <a:rPr kumimoji="0" lang="en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esults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A5FB63-F8AA-4FAC-A42B-8842E72E9C52}"/>
              </a:ext>
            </a:extLst>
          </p:cNvPr>
          <p:cNvCxnSpPr>
            <a:cxnSpLocks/>
          </p:cNvCxnSpPr>
          <p:nvPr/>
        </p:nvCxnSpPr>
        <p:spPr>
          <a:xfrm flipV="1">
            <a:off x="4841808" y="3974363"/>
            <a:ext cx="488186" cy="131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E0B5634-1164-1ED4-7D99-EE1DD651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80" y="3985483"/>
            <a:ext cx="1203218" cy="835175"/>
          </a:xfrm>
          <a:prstGeom prst="rect">
            <a:avLst/>
          </a:prstGeom>
          <a:ln w="38100">
            <a:noFill/>
            <a:prstDash val="dash"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B0B930-8CFC-FD0F-F921-D8E94F9B7D2A}"/>
              </a:ext>
            </a:extLst>
          </p:cNvPr>
          <p:cNvCxnSpPr>
            <a:cxnSpLocks/>
          </p:cNvCxnSpPr>
          <p:nvPr/>
        </p:nvCxnSpPr>
        <p:spPr>
          <a:xfrm flipV="1">
            <a:off x="6185949" y="5070794"/>
            <a:ext cx="0" cy="634657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0E1FD8-4B9B-4C88-79BD-D42D38F3AEAC}"/>
              </a:ext>
            </a:extLst>
          </p:cNvPr>
          <p:cNvCxnSpPr>
            <a:cxnSpLocks/>
          </p:cNvCxnSpPr>
          <p:nvPr/>
        </p:nvCxnSpPr>
        <p:spPr>
          <a:xfrm>
            <a:off x="5063468" y="5705451"/>
            <a:ext cx="1125539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831A3-74B3-8355-CCB7-98D113733F7C}"/>
              </a:ext>
            </a:extLst>
          </p:cNvPr>
          <p:cNvSpPr/>
          <p:nvPr/>
        </p:nvSpPr>
        <p:spPr>
          <a:xfrm>
            <a:off x="1358168" y="1695025"/>
            <a:ext cx="1477815" cy="772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Performance metrics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5403B9-7BB0-F8EC-4707-E70B6284FAC1}"/>
              </a:ext>
            </a:extLst>
          </p:cNvPr>
          <p:cNvCxnSpPr>
            <a:cxnSpLocks/>
          </p:cNvCxnSpPr>
          <p:nvPr/>
        </p:nvCxnSpPr>
        <p:spPr>
          <a:xfrm flipV="1">
            <a:off x="2828267" y="2073349"/>
            <a:ext cx="3357682" cy="17075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AE09D-C10D-C0F7-6A5B-DE6BD5DC99D6}"/>
              </a:ext>
            </a:extLst>
          </p:cNvPr>
          <p:cNvCxnSpPr>
            <a:cxnSpLocks/>
          </p:cNvCxnSpPr>
          <p:nvPr/>
        </p:nvCxnSpPr>
        <p:spPr>
          <a:xfrm>
            <a:off x="6189007" y="2081175"/>
            <a:ext cx="0" cy="775276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7355831-0BF0-446E-20AF-8414A2E3A0C9}"/>
              </a:ext>
            </a:extLst>
          </p:cNvPr>
          <p:cNvSpPr/>
          <p:nvPr/>
        </p:nvSpPr>
        <p:spPr>
          <a:xfrm>
            <a:off x="9890970" y="3673844"/>
            <a:ext cx="1567876" cy="17874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Implementn. review / exceptional circumstances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B1A131-60E2-EC84-428A-FE3362192D28}"/>
              </a:ext>
            </a:extLst>
          </p:cNvPr>
          <p:cNvCxnSpPr>
            <a:cxnSpLocks/>
          </p:cNvCxnSpPr>
          <p:nvPr/>
        </p:nvCxnSpPr>
        <p:spPr>
          <a:xfrm>
            <a:off x="822121" y="3811708"/>
            <a:ext cx="318008" cy="0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7A4F9B8-7780-C39E-9800-B70FE5E5B202}"/>
              </a:ext>
            </a:extLst>
          </p:cNvPr>
          <p:cNvCxnSpPr>
            <a:cxnSpLocks/>
          </p:cNvCxnSpPr>
          <p:nvPr/>
        </p:nvCxnSpPr>
        <p:spPr>
          <a:xfrm>
            <a:off x="820776" y="6436263"/>
            <a:ext cx="9854132" cy="2275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ABE06D-ED69-8AD5-518A-041E6CE97DF6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674908" y="5461342"/>
            <a:ext cx="0" cy="100501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92A515-878D-991A-F4D7-3CCA455E1F78}"/>
              </a:ext>
            </a:extLst>
          </p:cNvPr>
          <p:cNvCxnSpPr>
            <a:cxnSpLocks/>
          </p:cNvCxnSpPr>
          <p:nvPr/>
        </p:nvCxnSpPr>
        <p:spPr>
          <a:xfrm>
            <a:off x="6934013" y="4403070"/>
            <a:ext cx="2847550" cy="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D6C067-F520-07F6-BE7B-53A58C9EC6DA}"/>
              </a:ext>
            </a:extLst>
          </p:cNvPr>
          <p:cNvCxnSpPr>
            <a:cxnSpLocks/>
          </p:cNvCxnSpPr>
          <p:nvPr/>
        </p:nvCxnSpPr>
        <p:spPr>
          <a:xfrm flipV="1">
            <a:off x="820776" y="3811708"/>
            <a:ext cx="1345" cy="2617220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16AFCD-0587-D02B-B8C5-D2D2D74548DB}"/>
              </a:ext>
            </a:extLst>
          </p:cNvPr>
          <p:cNvSpPr txBox="1"/>
          <p:nvPr/>
        </p:nvSpPr>
        <p:spPr>
          <a:xfrm>
            <a:off x="7897488" y="4394469"/>
            <a:ext cx="161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MP adopted</a:t>
            </a:r>
          </a:p>
        </p:txBody>
      </p:sp>
    </p:spTree>
    <p:extLst>
      <p:ext uri="{BB962C8B-B14F-4D97-AF65-F5344CB8AC3E}">
        <p14:creationId xmlns:p14="http://schemas.microsoft.com/office/powerpoint/2010/main" val="4032971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A4B84-6B98-A53B-BA2D-3832C2A6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781C987-537B-1D03-0D8D-A3E10E9D3E63}"/>
              </a:ext>
            </a:extLst>
          </p:cNvPr>
          <p:cNvSpPr txBox="1">
            <a:spLocks/>
          </p:cNvSpPr>
          <p:nvPr/>
        </p:nvSpPr>
        <p:spPr>
          <a:xfrm>
            <a:off x="2841573" y="2801698"/>
            <a:ext cx="6508853" cy="627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4000" dirty="0">
                <a:solidFill>
                  <a:srgbClr val="0070C0"/>
                </a:solidFill>
              </a:rPr>
              <a:t>openMSE Breakout Session</a:t>
            </a:r>
          </a:p>
        </p:txBody>
      </p:sp>
    </p:spTree>
    <p:extLst>
      <p:ext uri="{BB962C8B-B14F-4D97-AF65-F5344CB8AC3E}">
        <p14:creationId xmlns:p14="http://schemas.microsoft.com/office/powerpoint/2010/main" val="1870664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2155</Words>
  <Application>Microsoft Office PowerPoint</Application>
  <PresentationFormat>Widescreen</PresentationFormat>
  <Paragraphs>356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Corbel</vt:lpstr>
      <vt:lpstr>Lucida Console</vt:lpstr>
      <vt:lpstr>Office Theme</vt:lpstr>
      <vt:lpstr>Depth</vt:lpstr>
      <vt:lpstr>PowerPoint Presentation</vt:lpstr>
      <vt:lpstr>MSE process </vt:lpstr>
      <vt:lpstr>MSE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Calibration (Ind_fac, curI_2_target, calib_yrs)</vt:lpstr>
      <vt:lpstr>Index smoothing (enp_mult)</vt:lpstr>
      <vt:lpstr>PowerPoint Presentation</vt:lpstr>
      <vt:lpstr>Catch equivalency of F control systems </vt:lpstr>
      <vt:lpstr>Additional TAC controls</vt:lpstr>
      <vt:lpstr>In code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Hordyk</dc:creator>
  <cp:lastModifiedBy>Adrian Hordyk</cp:lastModifiedBy>
  <cp:revision>55</cp:revision>
  <dcterms:created xsi:type="dcterms:W3CDTF">2025-10-01T16:20:10Z</dcterms:created>
  <dcterms:modified xsi:type="dcterms:W3CDTF">2025-10-14T13:19:47Z</dcterms:modified>
</cp:coreProperties>
</file>